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0" r:id="rId2"/>
    <p:sldId id="269" r:id="rId3"/>
    <p:sldId id="317" r:id="rId4"/>
    <p:sldId id="319" r:id="rId5"/>
    <p:sldId id="309" r:id="rId6"/>
    <p:sldId id="310" r:id="rId7"/>
    <p:sldId id="311" r:id="rId8"/>
    <p:sldId id="320" r:id="rId9"/>
    <p:sldId id="312" r:id="rId10"/>
    <p:sldId id="313" r:id="rId11"/>
    <p:sldId id="314" r:id="rId12"/>
    <p:sldId id="315" r:id="rId13"/>
    <p:sldId id="316" r:id="rId14"/>
    <p:sldId id="324" r:id="rId15"/>
    <p:sldId id="323" r:id="rId16"/>
    <p:sldId id="325" r:id="rId17"/>
    <p:sldId id="322" r:id="rId18"/>
    <p:sldId id="321" r:id="rId19"/>
    <p:sldId id="307" r:id="rId20"/>
    <p:sldId id="303" r:id="rId21"/>
    <p:sldId id="306" r:id="rId22"/>
    <p:sldId id="291" r:id="rId23"/>
    <p:sldId id="328" r:id="rId24"/>
    <p:sldId id="329" r:id="rId25"/>
    <p:sldId id="330" r:id="rId26"/>
    <p:sldId id="335" r:id="rId27"/>
    <p:sldId id="336" r:id="rId28"/>
    <p:sldId id="331" r:id="rId29"/>
    <p:sldId id="332" r:id="rId30"/>
    <p:sldId id="334" r:id="rId31"/>
    <p:sldId id="337" r:id="rId32"/>
    <p:sldId id="326" r:id="rId33"/>
    <p:sldId id="308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D022"/>
    <a:srgbClr val="808080"/>
    <a:srgbClr val="0070C0"/>
    <a:srgbClr val="085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E6E92A1-E2B0-4FFB-B0C0-83C1DFA4FF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73F8AB-890A-4988-A1BB-F922044C8E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34CDC-2FDF-4C1B-8C8F-397BA5B2D9C2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ED6664-2897-4653-B40D-806CB02A33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459F35-AA94-4DC2-BC1A-6376E31EBD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95541-E046-4C25-AC9C-3C3CC6DA51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957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D135-AC5D-412D-9E0E-623545EAE33D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621F5-529A-4D54-A085-69F194259C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93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92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MAX31820: fertige Bibliothek</a:t>
            </a:r>
          </a:p>
          <a:p>
            <a:endParaRPr lang="de-DE"/>
          </a:p>
          <a:p>
            <a:r>
              <a:rPr lang="de-DE"/>
              <a:t>TLA2528 8 Kanäle für Messung von Spannung am Zwischenkreis, digitale, Spannung, IGBT-Spannung: Strom an den Hallsensoren, und am Netz</a:t>
            </a:r>
          </a:p>
          <a:p>
            <a:endParaRPr lang="de-DE"/>
          </a:p>
          <a:p>
            <a:r>
              <a:rPr lang="de-DE"/>
              <a:t>Sensorik gesteuert durch einen Zeitgeber =&gt; </a:t>
            </a:r>
            <a:r>
              <a:rPr lang="de-DE" sz="1200"/>
              <a:t>Zwei Auslesevorgänge pro Interrupt</a:t>
            </a:r>
            <a:br>
              <a:rPr lang="de-DE" sz="1200"/>
            </a:br>
            <a:r>
              <a:rPr lang="de-DE" sz="1200" err="1"/>
              <a:t>StartUp</a:t>
            </a:r>
            <a:r>
              <a:rPr lang="de-DE" sz="1200"/>
              <a:t>: Anschalten, </a:t>
            </a:r>
            <a:r>
              <a:rPr lang="de-DE" sz="1200" err="1"/>
              <a:t>kalibrierung</a:t>
            </a:r>
            <a:r>
              <a:rPr lang="de-DE" sz="1200"/>
              <a:t>, Filter aktivieren, </a:t>
            </a:r>
            <a:r>
              <a:rPr lang="de-DE" sz="1200" err="1"/>
              <a:t>Precsaler</a:t>
            </a:r>
            <a:r>
              <a:rPr lang="de-DE" sz="1200"/>
              <a:t> (kleinster der möglich war bei Filterung)</a:t>
            </a:r>
            <a:br>
              <a:rPr lang="de-DE" sz="1200"/>
            </a:br>
            <a:r>
              <a:rPr lang="de-DE" sz="1200"/>
              <a:t>Vier Funktionen zu Register Beschreibungen, entweder gesamt, oder nur Bit ändern</a:t>
            </a:r>
            <a:br>
              <a:rPr lang="de-DE" sz="1200"/>
            </a:br>
            <a:r>
              <a:rPr lang="de-DE" sz="1200" err="1"/>
              <a:t>man_Cha</a:t>
            </a:r>
            <a:r>
              <a:rPr lang="de-DE" sz="1200"/>
              <a:t> </a:t>
            </a:r>
            <a:r>
              <a:rPr lang="de-DE" sz="1200" err="1"/>
              <a:t>start</a:t>
            </a:r>
            <a:r>
              <a:rPr lang="de-DE" sz="1200"/>
              <a:t> des Auslesevorgangs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70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Warum den double </a:t>
            </a:r>
            <a:r>
              <a:rPr lang="de-DE" err="1"/>
              <a:t>pointer</a:t>
            </a:r>
            <a:r>
              <a:rPr lang="de-DE"/>
              <a:t>: Ich möchte einen </a:t>
            </a:r>
            <a:r>
              <a:rPr lang="de-DE" err="1"/>
              <a:t>zeiger</a:t>
            </a:r>
            <a:r>
              <a:rPr lang="de-DE"/>
              <a:t> zurückgeben, für die Funktion brauch dann einen </a:t>
            </a:r>
            <a:r>
              <a:rPr lang="de-DE" err="1"/>
              <a:t>dobbel</a:t>
            </a:r>
            <a:r>
              <a:rPr lang="de-DE"/>
              <a:t> </a:t>
            </a:r>
            <a:r>
              <a:rPr lang="de-DE" err="1"/>
              <a:t>zeiger</a:t>
            </a:r>
            <a:r>
              <a:rPr lang="de-DE"/>
              <a:t> ein </a:t>
            </a:r>
            <a:r>
              <a:rPr lang="de-DE" err="1"/>
              <a:t>zeiger</a:t>
            </a:r>
            <a:r>
              <a:rPr lang="de-DE"/>
              <a:t>, der einen </a:t>
            </a:r>
            <a:r>
              <a:rPr lang="de-DE" err="1"/>
              <a:t>zeiger</a:t>
            </a:r>
            <a:r>
              <a:rPr lang="de-DE"/>
              <a:t> als Wert inne hat</a:t>
            </a:r>
            <a:br>
              <a:rPr lang="de-DE"/>
            </a:br>
            <a:r>
              <a:rPr lang="de-DE"/>
              <a:t>Prinzip Doppel Pointer: Pointer 2 : </a:t>
            </a:r>
            <a:r>
              <a:rPr lang="de-DE" err="1"/>
              <a:t>Address_Pointer</a:t>
            </a:r>
            <a:r>
              <a:rPr lang="de-DE"/>
              <a:t> 1 =&gt; Pointer 1 : </a:t>
            </a:r>
            <a:r>
              <a:rPr lang="de-DE" err="1"/>
              <a:t>Address_Wert</a:t>
            </a:r>
            <a:r>
              <a:rPr lang="de-DE"/>
              <a:t> =&gt; Wert</a:t>
            </a:r>
          </a:p>
          <a:p>
            <a:r>
              <a:rPr lang="de-DE" err="1"/>
              <a:t>Augeteilt</a:t>
            </a:r>
            <a:r>
              <a:rPr lang="de-DE"/>
              <a:t> in zwei Funktionen</a:t>
            </a:r>
            <a:br>
              <a:rPr lang="de-DE"/>
            </a:br>
            <a:endParaRPr lang="de-DE"/>
          </a:p>
          <a:p>
            <a:r>
              <a:rPr lang="de-DE" b="1" err="1"/>
              <a:t>Init</a:t>
            </a:r>
            <a:r>
              <a:rPr lang="de-DE" b="1"/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Initialisiert Speicher für den Motortreiber und dem Motor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Definiert die </a:t>
            </a:r>
            <a:r>
              <a:rPr lang="de-DE" err="1"/>
              <a:t>Ausgaenge</a:t>
            </a:r>
            <a:endParaRPr lang="de-DE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Beschreibt Werte, wie </a:t>
            </a:r>
            <a:r>
              <a:rPr lang="de-DE" err="1"/>
              <a:t>PWM_Frequenz</a:t>
            </a:r>
            <a:r>
              <a:rPr lang="de-DE"/>
              <a:t>, Totzeit, Spannungsversorgung, Spannungslimit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PWM_Generation</a:t>
            </a:r>
            <a:r>
              <a:rPr lang="de-DE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BLDCMotor</a:t>
            </a:r>
            <a:r>
              <a:rPr lang="de-DE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motor</a:t>
            </a:r>
            <a:r>
              <a:rPr lang="de-DE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DE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freq</a:t>
            </a:r>
            <a:r>
              <a:rPr lang="de-DE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Updatet immer mit neuen  Werten, mit der </a:t>
            </a:r>
            <a:r>
              <a:rPr lang="de-DE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de-DE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Funktion</a:t>
            </a:r>
            <a:br>
              <a:rPr lang="de-DE"/>
            </a:b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34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Verlustleistung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Brückengleichrichter</a:t>
            </a:r>
            <a:r>
              <a:rPr lang="en-US">
                <a:latin typeface="Calibri"/>
                <a:ea typeface="Calibri"/>
                <a:cs typeface="Calibri"/>
              </a:rPr>
              <a:t> = 8W 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Verlustleistung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im</a:t>
            </a:r>
            <a:r>
              <a:rPr lang="en-US">
                <a:latin typeface="Calibri"/>
                <a:ea typeface="Calibri"/>
                <a:cs typeface="Calibri"/>
              </a:rPr>
              <a:t> IGBT </a:t>
            </a:r>
            <a:r>
              <a:rPr lang="en-US" err="1">
                <a:latin typeface="Calibri"/>
                <a:ea typeface="Calibri"/>
                <a:cs typeface="Calibri"/>
              </a:rPr>
              <a:t>Baustein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Pro phase </a:t>
            </a:r>
            <a:r>
              <a:rPr lang="en-US" err="1">
                <a:latin typeface="Calibri"/>
                <a:ea typeface="Calibri"/>
                <a:cs typeface="Calibri"/>
              </a:rPr>
              <a:t>im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Vorwärtsbetrieb</a:t>
            </a:r>
          </a:p>
          <a:p>
            <a:pPr marL="228600" indent="-228600">
              <a:buAutoNum type="arabicPeriod"/>
            </a:pPr>
            <a:r>
              <a:rPr lang="en-US" err="1">
                <a:latin typeface="Calibri"/>
                <a:ea typeface="Calibri"/>
                <a:cs typeface="Calibri"/>
              </a:rPr>
              <a:t>Schaltverluste</a:t>
            </a:r>
            <a:r>
              <a:rPr lang="en-US">
                <a:latin typeface="Calibri"/>
                <a:ea typeface="Calibri"/>
                <a:cs typeface="Calibri"/>
              </a:rPr>
              <a:t>: </a:t>
            </a:r>
            <a:r>
              <a:rPr lang="en-US" err="1">
                <a:latin typeface="Calibri"/>
                <a:ea typeface="Calibri"/>
                <a:cs typeface="Calibri"/>
              </a:rPr>
              <a:t>Schaltenergie</a:t>
            </a:r>
            <a:r>
              <a:rPr lang="en-US">
                <a:latin typeface="Calibri"/>
                <a:ea typeface="Calibri"/>
                <a:cs typeface="Calibri"/>
              </a:rPr>
              <a:t> in </a:t>
            </a:r>
            <a:r>
              <a:rPr lang="en-US" err="1">
                <a:latin typeface="Calibri"/>
                <a:ea typeface="Calibri"/>
                <a:cs typeface="Calibri"/>
              </a:rPr>
              <a:t>uJ</a:t>
            </a:r>
            <a:r>
              <a:rPr lang="en-US">
                <a:latin typeface="Calibri"/>
                <a:ea typeface="Calibri"/>
                <a:cs typeface="Calibri"/>
              </a:rPr>
              <a:t> * </a:t>
            </a:r>
            <a:r>
              <a:rPr lang="en-US" err="1">
                <a:latin typeface="Calibri"/>
                <a:ea typeface="Calibri"/>
                <a:cs typeface="Calibri"/>
              </a:rPr>
              <a:t>Schaltfrequenz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</a:p>
          <a:p>
            <a:pPr marL="228600" indent="-228600">
              <a:buAutoNum type="arabicPeriod"/>
            </a:pPr>
            <a:r>
              <a:rPr lang="en-US" err="1">
                <a:latin typeface="Calibri"/>
                <a:ea typeface="Calibri"/>
                <a:cs typeface="Calibri"/>
              </a:rPr>
              <a:t>Gesamtverluste</a:t>
            </a:r>
            <a:r>
              <a:rPr lang="en-US">
                <a:latin typeface="Calibri"/>
                <a:ea typeface="Calibri"/>
                <a:cs typeface="Calibri"/>
              </a:rPr>
              <a:t>: = </a:t>
            </a:r>
            <a:r>
              <a:rPr lang="en-US" err="1">
                <a:latin typeface="Calibri"/>
                <a:ea typeface="Calibri"/>
                <a:cs typeface="Calibri"/>
              </a:rPr>
              <a:t>Verlustleistung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im</a:t>
            </a:r>
            <a:r>
              <a:rPr lang="en-US">
                <a:latin typeface="Calibri"/>
                <a:ea typeface="Calibri"/>
                <a:cs typeface="Calibri"/>
              </a:rPr>
              <a:t> BGR + </a:t>
            </a:r>
            <a:r>
              <a:rPr lang="en-US" err="1">
                <a:latin typeface="Calibri"/>
                <a:ea typeface="Calibri"/>
                <a:cs typeface="Calibri"/>
              </a:rPr>
              <a:t>umgesetze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Leistung</a:t>
            </a:r>
            <a:r>
              <a:rPr lang="en-US">
                <a:latin typeface="Calibri"/>
                <a:ea typeface="Calibri"/>
                <a:cs typeface="Calibri"/>
              </a:rPr>
              <a:t> in den </a:t>
            </a:r>
            <a:r>
              <a:rPr lang="en-US" err="1">
                <a:latin typeface="Calibri"/>
                <a:ea typeface="Calibri"/>
                <a:cs typeface="Calibri"/>
              </a:rPr>
              <a:t>Phasen</a:t>
            </a:r>
            <a:r>
              <a:rPr lang="en-US">
                <a:latin typeface="Calibri"/>
                <a:ea typeface="Calibri"/>
                <a:cs typeface="Calibri"/>
              </a:rPr>
              <a:t> + </a:t>
            </a:r>
            <a:r>
              <a:rPr lang="en-US" err="1">
                <a:latin typeface="Calibri"/>
                <a:ea typeface="Calibri"/>
                <a:cs typeface="Calibri"/>
              </a:rPr>
              <a:t>Schaltverluste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10% </a:t>
            </a:r>
            <a:r>
              <a:rPr lang="en-US" err="1">
                <a:latin typeface="Calibri"/>
                <a:ea typeface="Calibri"/>
                <a:cs typeface="Calibri"/>
              </a:rPr>
              <a:t>Aufschlag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als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Sicherheitsfaktor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</a:p>
          <a:p>
            <a:pPr marL="228600" indent="-228600">
              <a:buAutoNum type="arabicPeriod"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Geforderter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Thermischer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Widerstand</a:t>
            </a:r>
            <a:r>
              <a:rPr lang="en-US">
                <a:latin typeface="Calibri"/>
                <a:ea typeface="Calibri"/>
                <a:cs typeface="Calibri"/>
              </a:rPr>
              <a:t> des KK = 40K/120W = 0,33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Bei dem </a:t>
            </a:r>
            <a:r>
              <a:rPr lang="en-US" err="1">
                <a:latin typeface="Calibri"/>
                <a:ea typeface="Calibri"/>
                <a:cs typeface="Calibri"/>
              </a:rPr>
              <a:t>vorliegenden</a:t>
            </a:r>
            <a:r>
              <a:rPr lang="en-US">
                <a:latin typeface="Calibri"/>
                <a:ea typeface="Calibri"/>
                <a:cs typeface="Calibri"/>
              </a:rPr>
              <a:t> KK </a:t>
            </a:r>
            <a:r>
              <a:rPr lang="en-US" err="1">
                <a:latin typeface="Calibri"/>
                <a:ea typeface="Calibri"/>
                <a:cs typeface="Calibri"/>
              </a:rPr>
              <a:t>ist</a:t>
            </a:r>
            <a:r>
              <a:rPr lang="en-US">
                <a:latin typeface="Calibri"/>
                <a:ea typeface="Calibri"/>
                <a:cs typeface="Calibri"/>
              </a:rPr>
              <a:t> der maximal </a:t>
            </a:r>
            <a:r>
              <a:rPr lang="en-US" err="1">
                <a:latin typeface="Calibri"/>
                <a:ea typeface="Calibri"/>
                <a:cs typeface="Calibri"/>
              </a:rPr>
              <a:t>erreichbare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Thermische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Widerstand</a:t>
            </a:r>
            <a:r>
              <a:rPr lang="en-US">
                <a:latin typeface="Calibri"/>
                <a:ea typeface="Calibri"/>
                <a:cs typeface="Calibri"/>
              </a:rPr>
              <a:t> 0,5K/W 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--&gt; </a:t>
            </a:r>
            <a:r>
              <a:rPr lang="en-US" err="1">
                <a:latin typeface="Calibri"/>
                <a:ea typeface="Calibri"/>
                <a:cs typeface="Calibri"/>
              </a:rPr>
              <a:t>Aktive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Kühlung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notwendig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45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Wärmewiderstand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bei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latin typeface="Calibri"/>
                <a:ea typeface="Calibri"/>
                <a:cs typeface="Calibri"/>
              </a:rPr>
              <a:t>verstärkter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Kühlung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Alpha * </a:t>
            </a:r>
            <a:r>
              <a:rPr lang="en-US" err="1">
                <a:latin typeface="Calibri"/>
                <a:ea typeface="Calibri"/>
                <a:cs typeface="Calibri"/>
              </a:rPr>
              <a:t>RthK</a:t>
            </a:r>
            <a:r>
              <a:rPr lang="en-US">
                <a:latin typeface="Calibri"/>
                <a:ea typeface="Calibri"/>
                <a:cs typeface="Calibri"/>
              </a:rPr>
              <a:t> --&gt; alpha = </a:t>
            </a:r>
            <a:r>
              <a:rPr lang="en-US" err="1">
                <a:latin typeface="Calibri"/>
                <a:ea typeface="Calibri"/>
                <a:cs typeface="Calibri"/>
              </a:rPr>
              <a:t>Winschwiderstand</a:t>
            </a:r>
            <a:r>
              <a:rPr lang="en-US">
                <a:latin typeface="Calibri"/>
                <a:ea typeface="Calibri"/>
                <a:cs typeface="Calibri"/>
              </a:rPr>
              <a:t>/ </a:t>
            </a:r>
            <a:r>
              <a:rPr lang="en-US" err="1">
                <a:latin typeface="Calibri"/>
                <a:ea typeface="Calibri"/>
                <a:cs typeface="Calibri"/>
              </a:rPr>
              <a:t>Istwiderstand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Alpha = 0,6 --&gt; </a:t>
            </a:r>
            <a:r>
              <a:rPr lang="en-US" err="1">
                <a:latin typeface="Calibri"/>
                <a:ea typeface="Calibri"/>
                <a:cs typeface="Calibri"/>
              </a:rPr>
              <a:t>geforderte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Windgeschwindigkeit</a:t>
            </a:r>
            <a:r>
              <a:rPr lang="en-US">
                <a:latin typeface="Calibri"/>
                <a:ea typeface="Calibri"/>
                <a:cs typeface="Calibri"/>
              </a:rPr>
              <a:t> = 1,2 m/s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25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Berechnung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Windgeschwindigkeit</a:t>
            </a:r>
            <a:r>
              <a:rPr lang="en-US">
                <a:latin typeface="Calibri"/>
                <a:ea typeface="Calibri"/>
                <a:cs typeface="Calibri"/>
              </a:rPr>
              <a:t>: 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Luftstrom</a:t>
            </a:r>
            <a:r>
              <a:rPr lang="en-US">
                <a:latin typeface="Calibri"/>
                <a:ea typeface="Calibri"/>
                <a:cs typeface="Calibri"/>
              </a:rPr>
              <a:t> in m³/h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--&gt; </a:t>
            </a:r>
            <a:r>
              <a:rPr lang="en-US" err="1">
                <a:latin typeface="Calibri"/>
                <a:ea typeface="Calibri"/>
                <a:cs typeface="Calibri"/>
              </a:rPr>
              <a:t>Lüfterfläche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als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Kreisfläche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--&gt; </a:t>
            </a:r>
            <a:r>
              <a:rPr lang="en-US" err="1">
                <a:latin typeface="Calibri"/>
                <a:ea typeface="Calibri"/>
                <a:cs typeface="Calibri"/>
              </a:rPr>
              <a:t>Luftstrom</a:t>
            </a:r>
            <a:r>
              <a:rPr lang="en-US">
                <a:latin typeface="Calibri"/>
                <a:ea typeface="Calibri"/>
                <a:cs typeface="Calibri"/>
              </a:rPr>
              <a:t> / (</a:t>
            </a:r>
            <a:r>
              <a:rPr lang="en-US" err="1">
                <a:latin typeface="Calibri"/>
                <a:ea typeface="Calibri"/>
                <a:cs typeface="Calibri"/>
              </a:rPr>
              <a:t>Lüfterfläche</a:t>
            </a:r>
            <a:r>
              <a:rPr lang="en-US">
                <a:latin typeface="Calibri"/>
                <a:ea typeface="Calibri"/>
                <a:cs typeface="Calibri"/>
              </a:rPr>
              <a:t>*3600)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--&gt; 20% Abzug </a:t>
            </a:r>
            <a:r>
              <a:rPr lang="en-US" err="1">
                <a:latin typeface="Calibri"/>
                <a:ea typeface="Calibri"/>
                <a:cs typeface="Calibri"/>
              </a:rPr>
              <a:t>aufgrund</a:t>
            </a:r>
            <a:r>
              <a:rPr lang="en-US">
                <a:latin typeface="Calibri"/>
                <a:ea typeface="Calibri"/>
                <a:cs typeface="Calibri"/>
              </a:rPr>
              <a:t> der </a:t>
            </a:r>
            <a:r>
              <a:rPr lang="en-US" err="1">
                <a:latin typeface="Calibri"/>
                <a:ea typeface="Calibri"/>
                <a:cs typeface="Calibri"/>
              </a:rPr>
              <a:t>Abdeckung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Aufnahme</a:t>
            </a:r>
            <a:r>
              <a:rPr lang="en-US">
                <a:latin typeface="Calibri"/>
                <a:ea typeface="Calibri"/>
                <a:cs typeface="Calibri"/>
              </a:rPr>
              <a:t> Ventilator: Hier </a:t>
            </a:r>
            <a:r>
              <a:rPr lang="en-US" err="1">
                <a:latin typeface="Calibri"/>
                <a:ea typeface="Calibri"/>
                <a:cs typeface="Calibri"/>
              </a:rPr>
              <a:t>Wichtig</a:t>
            </a:r>
            <a:r>
              <a:rPr lang="en-US">
                <a:latin typeface="Calibri"/>
                <a:ea typeface="Calibri"/>
                <a:cs typeface="Calibri"/>
              </a:rPr>
              <a:t>: </a:t>
            </a:r>
            <a:r>
              <a:rPr lang="en-US" err="1">
                <a:latin typeface="Calibri"/>
                <a:ea typeface="Calibri"/>
                <a:cs typeface="Calibri"/>
              </a:rPr>
              <a:t>zwei</a:t>
            </a:r>
            <a:r>
              <a:rPr lang="en-US">
                <a:latin typeface="Calibri"/>
                <a:ea typeface="Calibri"/>
                <a:cs typeface="Calibri"/>
              </a:rPr>
              <a:t> Schrauben </a:t>
            </a:r>
            <a:r>
              <a:rPr lang="en-US" err="1">
                <a:latin typeface="Calibri"/>
                <a:ea typeface="Calibri"/>
                <a:cs typeface="Calibri"/>
              </a:rPr>
              <a:t>über</a:t>
            </a:r>
            <a:r>
              <a:rPr lang="en-US">
                <a:latin typeface="Calibri"/>
                <a:ea typeface="Calibri"/>
                <a:cs typeface="Calibri"/>
              </a:rPr>
              <a:t> Kreuz--&gt; </a:t>
            </a:r>
            <a:r>
              <a:rPr lang="en-US" err="1">
                <a:latin typeface="Calibri"/>
                <a:ea typeface="Calibri"/>
                <a:cs typeface="Calibri"/>
              </a:rPr>
              <a:t>Schraube</a:t>
            </a:r>
            <a:r>
              <a:rPr lang="en-US">
                <a:latin typeface="Calibri"/>
                <a:ea typeface="Calibri"/>
                <a:cs typeface="Calibri"/>
              </a:rPr>
              <a:t> am KK </a:t>
            </a:r>
            <a:r>
              <a:rPr lang="en-US" err="1">
                <a:latin typeface="Calibri"/>
                <a:ea typeface="Calibri"/>
                <a:cs typeface="Calibri"/>
              </a:rPr>
              <a:t>befestigt</a:t>
            </a:r>
            <a:r>
              <a:rPr lang="en-US">
                <a:latin typeface="Calibri"/>
                <a:ea typeface="Calibri"/>
                <a:cs typeface="Calibri"/>
              </a:rPr>
              <a:t> muss </a:t>
            </a:r>
            <a:r>
              <a:rPr lang="en-US" err="1">
                <a:latin typeface="Calibri"/>
                <a:ea typeface="Calibri"/>
                <a:cs typeface="Calibri"/>
              </a:rPr>
              <a:t>versenkt</a:t>
            </a:r>
            <a:r>
              <a:rPr lang="en-US">
                <a:latin typeface="Calibri"/>
                <a:ea typeface="Calibri"/>
                <a:cs typeface="Calibri"/>
              </a:rPr>
              <a:t> werden 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Weitere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74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87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Enthält Zeigerdeklarationen für die einzelnen Sensorklassen und Busse sowie wichtige Variablen.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einschließlich des ADC und des Temperatursensors, sowie eine Funktion zum Auslesen des Potentiometers.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die Zustandsmaschine durch spezifische Attribute sowie Methoden, die ausschließlich für diese spezielle Zustandsmaschine entwickelt wurden. Darüber hinaus enthält sie die Zustandstabelle (</a:t>
            </a:r>
            <a:r>
              <a:rPr lang="de-DE" sz="1200" b="0" i="1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State-Transition Table</a:t>
            </a:r>
            <a:r>
              <a:rPr lang="de-DE" sz="1200" b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), welche die Kontrolle der einzelnen Zustandsübergänge (</a:t>
            </a:r>
            <a:r>
              <a:rPr lang="de-DE" sz="1200" b="0" i="1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State Transitions</a:t>
            </a:r>
            <a:r>
              <a:rPr lang="de-DE" sz="1200" b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) ermöglicht.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implementiert. Diese Klassen erben von der Oberklasse </a:t>
            </a:r>
            <a:r>
              <a:rPr lang="de-DE" sz="1200" b="0" i="1" kern="120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ISTate</a:t>
            </a:r>
            <a:r>
              <a:rPr lang="de-DE" sz="1200" b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sodass alle Zustandsklassen dieselben Methoden besitzen.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32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Polymorphie dank </a:t>
            </a:r>
            <a:r>
              <a:rPr lang="de-DE" err="1"/>
              <a:t>Istate</a:t>
            </a:r>
            <a:r>
              <a:rPr lang="de-DE"/>
              <a:t>, da </a:t>
            </a:r>
            <a:r>
              <a:rPr lang="de-DE" err="1"/>
              <a:t>current</a:t>
            </a:r>
            <a:r>
              <a:rPr lang="de-DE"/>
              <a:t> </a:t>
            </a:r>
            <a:r>
              <a:rPr lang="de-DE" err="1"/>
              <a:t>state</a:t>
            </a:r>
            <a:r>
              <a:rPr lang="de-DE"/>
              <a:t> der Oberklasse wird Typ bestimmt anhand von welcher Unterklasse in </a:t>
            </a:r>
            <a:r>
              <a:rPr lang="de-DE" err="1"/>
              <a:t>current</a:t>
            </a:r>
            <a:r>
              <a:rPr lang="de-DE"/>
              <a:t> </a:t>
            </a:r>
            <a:r>
              <a:rPr lang="de-DE" err="1"/>
              <a:t>pointer</a:t>
            </a:r>
            <a:r>
              <a:rPr lang="de-DE"/>
              <a:t> welche Methoden aufzurufen sind</a:t>
            </a:r>
          </a:p>
          <a:p>
            <a:r>
              <a:rPr lang="de-DE"/>
              <a:t>Komposition: Die Objekte können nicht ohne die Hauptklasse existieren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621F5-529A-4D54-A085-69F194259C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50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E28E2-1998-4876-9AAD-4F813257A0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323852"/>
            <a:ext cx="5724524" cy="2771774"/>
          </a:xfrm>
        </p:spPr>
        <p:txBody>
          <a:bodyPr anchor="t"/>
          <a:lstStyle>
            <a:lvl1pPr algn="l">
              <a:lnSpc>
                <a:spcPct val="97000"/>
              </a:lnSpc>
              <a:defRPr sz="2200"/>
            </a:lvl1pPr>
          </a:lstStyle>
          <a:p>
            <a:r>
              <a:rPr lang="de-DE"/>
              <a:t>Überschrift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DB4C8-92CF-4A02-92E2-C0167466A2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6" y="1401238"/>
            <a:ext cx="5364162" cy="1694388"/>
          </a:xfrm>
        </p:spPr>
        <p:txBody>
          <a:bodyPr anchor="t"/>
          <a:lstStyle>
            <a:lvl1pPr marL="0" indent="0" algn="l">
              <a:lnSpc>
                <a:spcPct val="97000"/>
              </a:lnSpc>
              <a:buNone/>
              <a:defRPr sz="14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Fakultät/Abteilung/</a:t>
            </a:r>
            <a:br>
              <a:rPr lang="de-DE"/>
            </a:br>
            <a:r>
              <a:rPr lang="de-DE"/>
              <a:t>Einrichtung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E94B90B-85F2-4700-9984-40B3237CFA85}"/>
              </a:ext>
            </a:extLst>
          </p:cNvPr>
          <p:cNvSpPr/>
          <p:nvPr userDrawn="1"/>
        </p:nvSpPr>
        <p:spPr>
          <a:xfrm>
            <a:off x="371476" y="340151"/>
            <a:ext cx="2860674" cy="960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Hochschule </a:t>
            </a:r>
          </a:p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München </a:t>
            </a:r>
          </a:p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University of</a:t>
            </a:r>
          </a:p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Applied Sciences</a:t>
            </a: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80AF8DE-3DFF-4716-B7EB-1E1FD84F0F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57189" y="3594101"/>
            <a:ext cx="7900988" cy="2913063"/>
            <a:chOff x="225" y="2270"/>
            <a:chExt cx="4977" cy="1835"/>
          </a:xfrm>
        </p:grpSpPr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B46A01CC-898C-4005-A5DC-47427EEE05D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25" y="2270"/>
              <a:ext cx="4967" cy="1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2727DB2-5A27-4549-9EB5-3F1F7F72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0" y="2270"/>
              <a:ext cx="902" cy="912"/>
            </a:xfrm>
            <a:custGeom>
              <a:avLst/>
              <a:gdLst>
                <a:gd name="T0" fmla="*/ 679 w 902"/>
                <a:gd name="T1" fmla="*/ 0 h 912"/>
                <a:gd name="T2" fmla="*/ 0 w 902"/>
                <a:gd name="T3" fmla="*/ 236 h 912"/>
                <a:gd name="T4" fmla="*/ 223 w 902"/>
                <a:gd name="T5" fmla="*/ 912 h 912"/>
                <a:gd name="T6" fmla="*/ 902 w 902"/>
                <a:gd name="T7" fmla="*/ 687 h 912"/>
                <a:gd name="T8" fmla="*/ 679 w 902"/>
                <a:gd name="T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912">
                  <a:moveTo>
                    <a:pt x="679" y="0"/>
                  </a:moveTo>
                  <a:lnTo>
                    <a:pt x="0" y="236"/>
                  </a:lnTo>
                  <a:lnTo>
                    <a:pt x="223" y="912"/>
                  </a:lnTo>
                  <a:lnTo>
                    <a:pt x="902" y="687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353ACD0-ECD5-4254-8D28-E8689AD3C6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" y="2270"/>
              <a:ext cx="1507" cy="1825"/>
            </a:xfrm>
            <a:custGeom>
              <a:avLst/>
              <a:gdLst>
                <a:gd name="T0" fmla="*/ 1285 w 1507"/>
                <a:gd name="T1" fmla="*/ 805 h 1825"/>
                <a:gd name="T2" fmla="*/ 223 w 1507"/>
                <a:gd name="T3" fmla="*/ 805 h 1825"/>
                <a:gd name="T4" fmla="*/ 223 w 1507"/>
                <a:gd name="T5" fmla="*/ 0 h 1825"/>
                <a:gd name="T6" fmla="*/ 0 w 1507"/>
                <a:gd name="T7" fmla="*/ 0 h 1825"/>
                <a:gd name="T8" fmla="*/ 0 w 1507"/>
                <a:gd name="T9" fmla="*/ 1825 h 1825"/>
                <a:gd name="T10" fmla="*/ 223 w 1507"/>
                <a:gd name="T11" fmla="*/ 1825 h 1825"/>
                <a:gd name="T12" fmla="*/ 223 w 1507"/>
                <a:gd name="T13" fmla="*/ 998 h 1825"/>
                <a:gd name="T14" fmla="*/ 1285 w 1507"/>
                <a:gd name="T15" fmla="*/ 998 h 1825"/>
                <a:gd name="T16" fmla="*/ 1285 w 1507"/>
                <a:gd name="T17" fmla="*/ 1825 h 1825"/>
                <a:gd name="T18" fmla="*/ 1507 w 1507"/>
                <a:gd name="T19" fmla="*/ 1825 h 1825"/>
                <a:gd name="T20" fmla="*/ 1507 w 1507"/>
                <a:gd name="T21" fmla="*/ 0 h 1825"/>
                <a:gd name="T22" fmla="*/ 1285 w 1507"/>
                <a:gd name="T23" fmla="*/ 0 h 1825"/>
                <a:gd name="T24" fmla="*/ 1285 w 1507"/>
                <a:gd name="T25" fmla="*/ 805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7" h="1825">
                  <a:moveTo>
                    <a:pt x="1285" y="805"/>
                  </a:moveTo>
                  <a:lnTo>
                    <a:pt x="223" y="805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1825"/>
                  </a:lnTo>
                  <a:lnTo>
                    <a:pt x="223" y="1825"/>
                  </a:lnTo>
                  <a:lnTo>
                    <a:pt x="223" y="998"/>
                  </a:lnTo>
                  <a:lnTo>
                    <a:pt x="1285" y="998"/>
                  </a:lnTo>
                  <a:lnTo>
                    <a:pt x="1285" y="1825"/>
                  </a:lnTo>
                  <a:lnTo>
                    <a:pt x="1507" y="1825"/>
                  </a:lnTo>
                  <a:lnTo>
                    <a:pt x="1507" y="0"/>
                  </a:lnTo>
                  <a:lnTo>
                    <a:pt x="1285" y="0"/>
                  </a:lnTo>
                  <a:lnTo>
                    <a:pt x="1285" y="805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72253F6-4D84-4F58-B41B-9F894157ED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0" y="2270"/>
              <a:ext cx="1804" cy="1825"/>
            </a:xfrm>
            <a:custGeom>
              <a:avLst/>
              <a:gdLst>
                <a:gd name="T0" fmla="*/ 912 w 1804"/>
                <a:gd name="T1" fmla="*/ 1546 h 1825"/>
                <a:gd name="T2" fmla="*/ 912 w 1804"/>
                <a:gd name="T3" fmla="*/ 1546 h 1825"/>
                <a:gd name="T4" fmla="*/ 339 w 1804"/>
                <a:gd name="T5" fmla="*/ 0 h 1825"/>
                <a:gd name="T6" fmla="*/ 0 w 1804"/>
                <a:gd name="T7" fmla="*/ 0 h 1825"/>
                <a:gd name="T8" fmla="*/ 0 w 1804"/>
                <a:gd name="T9" fmla="*/ 1825 h 1825"/>
                <a:gd name="T10" fmla="*/ 212 w 1804"/>
                <a:gd name="T11" fmla="*/ 1825 h 1825"/>
                <a:gd name="T12" fmla="*/ 212 w 1804"/>
                <a:gd name="T13" fmla="*/ 225 h 1825"/>
                <a:gd name="T14" fmla="*/ 212 w 1804"/>
                <a:gd name="T15" fmla="*/ 225 h 1825"/>
                <a:gd name="T16" fmla="*/ 817 w 1804"/>
                <a:gd name="T17" fmla="*/ 1825 h 1825"/>
                <a:gd name="T18" fmla="*/ 987 w 1804"/>
                <a:gd name="T19" fmla="*/ 1825 h 1825"/>
                <a:gd name="T20" fmla="*/ 1592 w 1804"/>
                <a:gd name="T21" fmla="*/ 225 h 1825"/>
                <a:gd name="T22" fmla="*/ 1602 w 1804"/>
                <a:gd name="T23" fmla="*/ 225 h 1825"/>
                <a:gd name="T24" fmla="*/ 1602 w 1804"/>
                <a:gd name="T25" fmla="*/ 1825 h 1825"/>
                <a:gd name="T26" fmla="*/ 1804 w 1804"/>
                <a:gd name="T27" fmla="*/ 1825 h 1825"/>
                <a:gd name="T28" fmla="*/ 1804 w 1804"/>
                <a:gd name="T29" fmla="*/ 0 h 1825"/>
                <a:gd name="T30" fmla="*/ 1485 w 1804"/>
                <a:gd name="T31" fmla="*/ 0 h 1825"/>
                <a:gd name="T32" fmla="*/ 912 w 1804"/>
                <a:gd name="T33" fmla="*/ 1546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4" h="1825">
                  <a:moveTo>
                    <a:pt x="912" y="1546"/>
                  </a:moveTo>
                  <a:lnTo>
                    <a:pt x="912" y="1546"/>
                  </a:lnTo>
                  <a:lnTo>
                    <a:pt x="339" y="0"/>
                  </a:lnTo>
                  <a:lnTo>
                    <a:pt x="0" y="0"/>
                  </a:lnTo>
                  <a:lnTo>
                    <a:pt x="0" y="1825"/>
                  </a:lnTo>
                  <a:lnTo>
                    <a:pt x="212" y="1825"/>
                  </a:lnTo>
                  <a:lnTo>
                    <a:pt x="212" y="225"/>
                  </a:lnTo>
                  <a:lnTo>
                    <a:pt x="212" y="225"/>
                  </a:lnTo>
                  <a:lnTo>
                    <a:pt x="817" y="1825"/>
                  </a:lnTo>
                  <a:lnTo>
                    <a:pt x="987" y="1825"/>
                  </a:lnTo>
                  <a:lnTo>
                    <a:pt x="1592" y="225"/>
                  </a:lnTo>
                  <a:lnTo>
                    <a:pt x="1602" y="225"/>
                  </a:lnTo>
                  <a:lnTo>
                    <a:pt x="1602" y="1825"/>
                  </a:lnTo>
                  <a:lnTo>
                    <a:pt x="1804" y="1825"/>
                  </a:lnTo>
                  <a:lnTo>
                    <a:pt x="1804" y="0"/>
                  </a:lnTo>
                  <a:lnTo>
                    <a:pt x="1485" y="0"/>
                  </a:lnTo>
                  <a:lnTo>
                    <a:pt x="912" y="1546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5944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66441D7-0B7A-4EB9-A462-631E2141F9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45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ECA89-B932-4519-90E5-19AB3FE3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E336-FDE1-47EE-ACEC-4156C183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ED7B0D-858E-458F-BB87-15D78408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04FD1B6-BAD6-40A2-B76C-D79CF11E5D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889760"/>
            <a:ext cx="5364163" cy="362680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A5E311-0622-4645-B536-F46CC878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45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1C960-3574-4F23-8766-5201E337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CE5B91-7271-4A18-AD8A-9267A913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none"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1F8022-5201-4EAF-B945-68A14361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5FFE2F-FC42-4907-9F7D-FCA3D42D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22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C254AE-8087-4F24-B186-60DB10427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none"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F49916-0A33-4270-9A0E-C880B08C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CCE0E4-12E1-4DD4-893E-A7000E4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6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hre: 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E28E2-1998-4876-9AAD-4F813257A0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331" y="308934"/>
            <a:ext cx="11456193" cy="1100766"/>
          </a:xfrm>
        </p:spPr>
        <p:txBody>
          <a:bodyPr anchor="t"/>
          <a:lstStyle>
            <a:lvl1pPr algn="l">
              <a:lnSpc>
                <a:spcPct val="90000"/>
              </a:lnSpc>
              <a:defRPr sz="3800"/>
            </a:lvl1pPr>
          </a:lstStyle>
          <a:p>
            <a:r>
              <a:rPr lang="de-DE"/>
              <a:t>Überschrift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DB4C8-92CF-4A02-92E2-C0167466A2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270" y="1512570"/>
            <a:ext cx="11456192" cy="1100766"/>
          </a:xfrm>
        </p:spPr>
        <p:txBody>
          <a:bodyPr anchor="t"/>
          <a:lstStyle>
            <a:lvl1pPr marL="0" indent="0" algn="l">
              <a:lnSpc>
                <a:spcPct val="97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Vorname Name</a:t>
            </a:r>
            <a:br>
              <a:rPr lang="de-DE"/>
            </a:br>
            <a:r>
              <a:rPr lang="de-DE"/>
              <a:t>Fakultät oder Einheit</a:t>
            </a:r>
            <a:br>
              <a:rPr lang="de-DE"/>
            </a:br>
            <a:r>
              <a:rPr lang="de-DE"/>
              <a:t>Datum</a:t>
            </a: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80AF8DE-3DFF-4716-B7EB-1E1FD84F0F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64332" y="5043488"/>
            <a:ext cx="3950499" cy="1456533"/>
            <a:chOff x="225" y="2270"/>
            <a:chExt cx="4977" cy="1835"/>
          </a:xfrm>
        </p:grpSpPr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B46A01CC-898C-4005-A5DC-47427EEE05D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25" y="2270"/>
              <a:ext cx="4967" cy="1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2727DB2-5A27-4549-9EB5-3F1F7F72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0" y="2270"/>
              <a:ext cx="902" cy="912"/>
            </a:xfrm>
            <a:custGeom>
              <a:avLst/>
              <a:gdLst>
                <a:gd name="T0" fmla="*/ 679 w 902"/>
                <a:gd name="T1" fmla="*/ 0 h 912"/>
                <a:gd name="T2" fmla="*/ 0 w 902"/>
                <a:gd name="T3" fmla="*/ 236 h 912"/>
                <a:gd name="T4" fmla="*/ 223 w 902"/>
                <a:gd name="T5" fmla="*/ 912 h 912"/>
                <a:gd name="T6" fmla="*/ 902 w 902"/>
                <a:gd name="T7" fmla="*/ 687 h 912"/>
                <a:gd name="T8" fmla="*/ 679 w 902"/>
                <a:gd name="T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912">
                  <a:moveTo>
                    <a:pt x="679" y="0"/>
                  </a:moveTo>
                  <a:lnTo>
                    <a:pt x="0" y="236"/>
                  </a:lnTo>
                  <a:lnTo>
                    <a:pt x="223" y="912"/>
                  </a:lnTo>
                  <a:lnTo>
                    <a:pt x="902" y="687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353ACD0-ECD5-4254-8D28-E8689AD3C6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" y="2270"/>
              <a:ext cx="1507" cy="1825"/>
            </a:xfrm>
            <a:custGeom>
              <a:avLst/>
              <a:gdLst>
                <a:gd name="T0" fmla="*/ 1285 w 1507"/>
                <a:gd name="T1" fmla="*/ 805 h 1825"/>
                <a:gd name="T2" fmla="*/ 223 w 1507"/>
                <a:gd name="T3" fmla="*/ 805 h 1825"/>
                <a:gd name="T4" fmla="*/ 223 w 1507"/>
                <a:gd name="T5" fmla="*/ 0 h 1825"/>
                <a:gd name="T6" fmla="*/ 0 w 1507"/>
                <a:gd name="T7" fmla="*/ 0 h 1825"/>
                <a:gd name="T8" fmla="*/ 0 w 1507"/>
                <a:gd name="T9" fmla="*/ 1825 h 1825"/>
                <a:gd name="T10" fmla="*/ 223 w 1507"/>
                <a:gd name="T11" fmla="*/ 1825 h 1825"/>
                <a:gd name="T12" fmla="*/ 223 w 1507"/>
                <a:gd name="T13" fmla="*/ 998 h 1825"/>
                <a:gd name="T14" fmla="*/ 1285 w 1507"/>
                <a:gd name="T15" fmla="*/ 998 h 1825"/>
                <a:gd name="T16" fmla="*/ 1285 w 1507"/>
                <a:gd name="T17" fmla="*/ 1825 h 1825"/>
                <a:gd name="T18" fmla="*/ 1507 w 1507"/>
                <a:gd name="T19" fmla="*/ 1825 h 1825"/>
                <a:gd name="T20" fmla="*/ 1507 w 1507"/>
                <a:gd name="T21" fmla="*/ 0 h 1825"/>
                <a:gd name="T22" fmla="*/ 1285 w 1507"/>
                <a:gd name="T23" fmla="*/ 0 h 1825"/>
                <a:gd name="T24" fmla="*/ 1285 w 1507"/>
                <a:gd name="T25" fmla="*/ 805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7" h="1825">
                  <a:moveTo>
                    <a:pt x="1285" y="805"/>
                  </a:moveTo>
                  <a:lnTo>
                    <a:pt x="223" y="805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1825"/>
                  </a:lnTo>
                  <a:lnTo>
                    <a:pt x="223" y="1825"/>
                  </a:lnTo>
                  <a:lnTo>
                    <a:pt x="223" y="998"/>
                  </a:lnTo>
                  <a:lnTo>
                    <a:pt x="1285" y="998"/>
                  </a:lnTo>
                  <a:lnTo>
                    <a:pt x="1285" y="1825"/>
                  </a:lnTo>
                  <a:lnTo>
                    <a:pt x="1507" y="1825"/>
                  </a:lnTo>
                  <a:lnTo>
                    <a:pt x="1507" y="0"/>
                  </a:lnTo>
                  <a:lnTo>
                    <a:pt x="1285" y="0"/>
                  </a:lnTo>
                  <a:lnTo>
                    <a:pt x="1285" y="805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72253F6-4D84-4F58-B41B-9F894157ED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0" y="2270"/>
              <a:ext cx="1804" cy="1825"/>
            </a:xfrm>
            <a:custGeom>
              <a:avLst/>
              <a:gdLst>
                <a:gd name="T0" fmla="*/ 912 w 1804"/>
                <a:gd name="T1" fmla="*/ 1546 h 1825"/>
                <a:gd name="T2" fmla="*/ 912 w 1804"/>
                <a:gd name="T3" fmla="*/ 1546 h 1825"/>
                <a:gd name="T4" fmla="*/ 339 w 1804"/>
                <a:gd name="T5" fmla="*/ 0 h 1825"/>
                <a:gd name="T6" fmla="*/ 0 w 1804"/>
                <a:gd name="T7" fmla="*/ 0 h 1825"/>
                <a:gd name="T8" fmla="*/ 0 w 1804"/>
                <a:gd name="T9" fmla="*/ 1825 h 1825"/>
                <a:gd name="T10" fmla="*/ 212 w 1804"/>
                <a:gd name="T11" fmla="*/ 1825 h 1825"/>
                <a:gd name="T12" fmla="*/ 212 w 1804"/>
                <a:gd name="T13" fmla="*/ 225 h 1825"/>
                <a:gd name="T14" fmla="*/ 212 w 1804"/>
                <a:gd name="T15" fmla="*/ 225 h 1825"/>
                <a:gd name="T16" fmla="*/ 817 w 1804"/>
                <a:gd name="T17" fmla="*/ 1825 h 1825"/>
                <a:gd name="T18" fmla="*/ 987 w 1804"/>
                <a:gd name="T19" fmla="*/ 1825 h 1825"/>
                <a:gd name="T20" fmla="*/ 1592 w 1804"/>
                <a:gd name="T21" fmla="*/ 225 h 1825"/>
                <a:gd name="T22" fmla="*/ 1602 w 1804"/>
                <a:gd name="T23" fmla="*/ 225 h 1825"/>
                <a:gd name="T24" fmla="*/ 1602 w 1804"/>
                <a:gd name="T25" fmla="*/ 1825 h 1825"/>
                <a:gd name="T26" fmla="*/ 1804 w 1804"/>
                <a:gd name="T27" fmla="*/ 1825 h 1825"/>
                <a:gd name="T28" fmla="*/ 1804 w 1804"/>
                <a:gd name="T29" fmla="*/ 0 h 1825"/>
                <a:gd name="T30" fmla="*/ 1485 w 1804"/>
                <a:gd name="T31" fmla="*/ 0 h 1825"/>
                <a:gd name="T32" fmla="*/ 912 w 1804"/>
                <a:gd name="T33" fmla="*/ 1546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4" h="1825">
                  <a:moveTo>
                    <a:pt x="912" y="1546"/>
                  </a:moveTo>
                  <a:lnTo>
                    <a:pt x="912" y="1546"/>
                  </a:lnTo>
                  <a:lnTo>
                    <a:pt x="339" y="0"/>
                  </a:lnTo>
                  <a:lnTo>
                    <a:pt x="0" y="0"/>
                  </a:lnTo>
                  <a:lnTo>
                    <a:pt x="0" y="1825"/>
                  </a:lnTo>
                  <a:lnTo>
                    <a:pt x="212" y="1825"/>
                  </a:lnTo>
                  <a:lnTo>
                    <a:pt x="212" y="225"/>
                  </a:lnTo>
                  <a:lnTo>
                    <a:pt x="212" y="225"/>
                  </a:lnTo>
                  <a:lnTo>
                    <a:pt x="817" y="1825"/>
                  </a:lnTo>
                  <a:lnTo>
                    <a:pt x="987" y="1825"/>
                  </a:lnTo>
                  <a:lnTo>
                    <a:pt x="1592" y="225"/>
                  </a:lnTo>
                  <a:lnTo>
                    <a:pt x="1602" y="225"/>
                  </a:lnTo>
                  <a:lnTo>
                    <a:pt x="1602" y="1825"/>
                  </a:lnTo>
                  <a:lnTo>
                    <a:pt x="1804" y="1825"/>
                  </a:lnTo>
                  <a:lnTo>
                    <a:pt x="1804" y="0"/>
                  </a:lnTo>
                  <a:lnTo>
                    <a:pt x="1485" y="0"/>
                  </a:lnTo>
                  <a:lnTo>
                    <a:pt x="912" y="1546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12615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hre: 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12">
            <a:extLst>
              <a:ext uri="{FF2B5EF4-FFF2-40B4-BE49-F238E27FC236}">
                <a16:creationId xmlns:a16="http://schemas.microsoft.com/office/drawing/2014/main" id="{933E06E9-849C-43B8-8097-406A5BF00A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45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8477C86-EAD4-49D4-B1B5-1B8983AF42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331" y="5043732"/>
            <a:ext cx="3942562" cy="145628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E28E2-1998-4876-9AAD-4F813257A0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331" y="308934"/>
            <a:ext cx="11456193" cy="1100766"/>
          </a:xfrm>
        </p:spPr>
        <p:txBody>
          <a:bodyPr anchor="t"/>
          <a:lstStyle>
            <a:lvl1pPr algn="l">
              <a:lnSpc>
                <a:spcPct val="90000"/>
              </a:lnSpc>
              <a:defRPr sz="3800"/>
            </a:lvl1pPr>
          </a:lstStyle>
          <a:p>
            <a:r>
              <a:rPr lang="de-DE"/>
              <a:t>Überschrift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DB4C8-92CF-4A02-92E2-C0167466A2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270" y="1512570"/>
            <a:ext cx="11456192" cy="1100766"/>
          </a:xfrm>
        </p:spPr>
        <p:txBody>
          <a:bodyPr anchor="t"/>
          <a:lstStyle>
            <a:lvl1pPr marL="0" indent="0" algn="l">
              <a:lnSpc>
                <a:spcPct val="97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Vorname Name</a:t>
            </a:r>
            <a:br>
              <a:rPr lang="de-DE"/>
            </a:br>
            <a:r>
              <a:rPr lang="de-DE"/>
              <a:t>Fakultät oder Einheit</a:t>
            </a:r>
            <a:br>
              <a:rPr lang="de-DE"/>
            </a:br>
            <a:r>
              <a:rPr lang="de-DE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4058293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Lehre: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92293-4770-4CA4-8113-0DFF4F85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5385"/>
            <a:ext cx="11449051" cy="893339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A2EC7-41FC-44DD-863C-7CFA3FD6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459154"/>
            <a:ext cx="11449049" cy="4665127"/>
          </a:xfrm>
        </p:spPr>
        <p:txBody>
          <a:bodyPr/>
          <a:lstStyle>
            <a:lvl1pPr marL="180975" indent="-180975">
              <a:lnSpc>
                <a:spcPct val="110000"/>
              </a:lnSpc>
              <a:spcAft>
                <a:spcPts val="800"/>
              </a:spcAft>
              <a:defRPr sz="2200"/>
            </a:lvl1pPr>
            <a:lvl2pPr marL="447675" indent="-266700">
              <a:lnSpc>
                <a:spcPct val="110000"/>
              </a:lnSpc>
              <a:spcAft>
                <a:spcPts val="800"/>
              </a:spcAft>
              <a:defRPr sz="2200"/>
            </a:lvl2pPr>
            <a:lvl3pPr marL="717550" indent="-269875">
              <a:lnSpc>
                <a:spcPct val="110000"/>
              </a:lnSpc>
              <a:spcAft>
                <a:spcPts val="800"/>
              </a:spcAft>
              <a:defRPr sz="2200"/>
            </a:lvl3pPr>
            <a:lvl4pPr marL="989013" indent="-271463">
              <a:lnSpc>
                <a:spcPct val="110000"/>
              </a:lnSpc>
              <a:spcAft>
                <a:spcPts val="800"/>
              </a:spcAft>
              <a:defRPr sz="2200"/>
            </a:lvl4pPr>
            <a:lvl5pPr marL="1252538" indent="-263525">
              <a:lnSpc>
                <a:spcPct val="110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ECA89-B932-4519-90E5-19AB3FE3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3400" y="6567960"/>
            <a:ext cx="3932238" cy="216000"/>
          </a:xfrm>
        </p:spPr>
        <p:txBody>
          <a:bodyPr wrap="none"/>
          <a:lstStyle>
            <a:lvl1pPr>
              <a:defRPr sz="800"/>
            </a:lvl1pPr>
          </a:lstStyle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E336-FDE1-47EE-ACEC-4156C183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3400" y="6347798"/>
            <a:ext cx="3932238" cy="227249"/>
          </a:xfrm>
        </p:spPr>
        <p:txBody>
          <a:bodyPr wrap="none"/>
          <a:lstStyle>
            <a:lvl1pPr>
              <a:defRPr sz="800"/>
            </a:lvl1pPr>
          </a:lstStyle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ED7B0D-858E-458F-BB87-15D78408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9307" y="6567960"/>
            <a:ext cx="1281217" cy="216000"/>
          </a:xfrm>
        </p:spPr>
        <p:txBody>
          <a:bodyPr/>
          <a:lstStyle>
            <a:lvl1pPr>
              <a:defRPr sz="800"/>
            </a:lvl1pPr>
          </a:lstStyle>
          <a:p>
            <a:fld id="{A13361CF-9A47-4C8C-A01E-566DC0626AC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5B3B89-E926-4129-B76F-D6C2F1344D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6307637"/>
            <a:ext cx="997744" cy="36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2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E28E2-1998-4876-9AAD-4F813257A0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6" y="1858117"/>
            <a:ext cx="5364162" cy="1396258"/>
          </a:xfrm>
        </p:spPr>
        <p:txBody>
          <a:bodyPr anchor="t"/>
          <a:lstStyle>
            <a:lvl1pPr algn="l">
              <a:lnSpc>
                <a:spcPct val="97000"/>
              </a:lnSpc>
              <a:defRPr sz="2200"/>
            </a:lvl1pPr>
          </a:lstStyle>
          <a:p>
            <a:r>
              <a:rPr lang="de-DE"/>
              <a:t>Überschrift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DB4C8-92CF-4A02-92E2-C0167466A2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32150" y="340151"/>
            <a:ext cx="2503488" cy="960329"/>
          </a:xfrm>
        </p:spPr>
        <p:txBody>
          <a:bodyPr anchor="t"/>
          <a:lstStyle>
            <a:lvl1pPr marL="0" indent="0" algn="l">
              <a:lnSpc>
                <a:spcPct val="97000"/>
              </a:lnSpc>
              <a:buNone/>
              <a:defRPr sz="14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Fakultät/Abteilung/</a:t>
            </a:r>
            <a:br>
              <a:rPr lang="de-DE"/>
            </a:br>
            <a:r>
              <a:rPr lang="de-DE"/>
              <a:t>Einrichtung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E94B90B-85F2-4700-9984-40B3237CFA85}"/>
              </a:ext>
            </a:extLst>
          </p:cNvPr>
          <p:cNvSpPr/>
          <p:nvPr userDrawn="1"/>
        </p:nvSpPr>
        <p:spPr>
          <a:xfrm>
            <a:off x="371476" y="340151"/>
            <a:ext cx="2860674" cy="960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Hochschule </a:t>
            </a:r>
          </a:p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München </a:t>
            </a:r>
          </a:p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University of</a:t>
            </a:r>
          </a:p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Applied Sciences</a:t>
            </a: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80AF8DE-3DFF-4716-B7EB-1E1FD84F0F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64332" y="5043488"/>
            <a:ext cx="3950499" cy="1456533"/>
            <a:chOff x="225" y="2270"/>
            <a:chExt cx="4977" cy="1835"/>
          </a:xfrm>
        </p:grpSpPr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B46A01CC-898C-4005-A5DC-47427EEE05D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25" y="2270"/>
              <a:ext cx="4967" cy="1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2727DB2-5A27-4549-9EB5-3F1F7F72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0" y="2270"/>
              <a:ext cx="902" cy="912"/>
            </a:xfrm>
            <a:custGeom>
              <a:avLst/>
              <a:gdLst>
                <a:gd name="T0" fmla="*/ 679 w 902"/>
                <a:gd name="T1" fmla="*/ 0 h 912"/>
                <a:gd name="T2" fmla="*/ 0 w 902"/>
                <a:gd name="T3" fmla="*/ 236 h 912"/>
                <a:gd name="T4" fmla="*/ 223 w 902"/>
                <a:gd name="T5" fmla="*/ 912 h 912"/>
                <a:gd name="T6" fmla="*/ 902 w 902"/>
                <a:gd name="T7" fmla="*/ 687 h 912"/>
                <a:gd name="T8" fmla="*/ 679 w 902"/>
                <a:gd name="T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912">
                  <a:moveTo>
                    <a:pt x="679" y="0"/>
                  </a:moveTo>
                  <a:lnTo>
                    <a:pt x="0" y="236"/>
                  </a:lnTo>
                  <a:lnTo>
                    <a:pt x="223" y="912"/>
                  </a:lnTo>
                  <a:lnTo>
                    <a:pt x="902" y="687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353ACD0-ECD5-4254-8D28-E8689AD3C6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" y="2270"/>
              <a:ext cx="1507" cy="1825"/>
            </a:xfrm>
            <a:custGeom>
              <a:avLst/>
              <a:gdLst>
                <a:gd name="T0" fmla="*/ 1285 w 1507"/>
                <a:gd name="T1" fmla="*/ 805 h 1825"/>
                <a:gd name="T2" fmla="*/ 223 w 1507"/>
                <a:gd name="T3" fmla="*/ 805 h 1825"/>
                <a:gd name="T4" fmla="*/ 223 w 1507"/>
                <a:gd name="T5" fmla="*/ 0 h 1825"/>
                <a:gd name="T6" fmla="*/ 0 w 1507"/>
                <a:gd name="T7" fmla="*/ 0 h 1825"/>
                <a:gd name="T8" fmla="*/ 0 w 1507"/>
                <a:gd name="T9" fmla="*/ 1825 h 1825"/>
                <a:gd name="T10" fmla="*/ 223 w 1507"/>
                <a:gd name="T11" fmla="*/ 1825 h 1825"/>
                <a:gd name="T12" fmla="*/ 223 w 1507"/>
                <a:gd name="T13" fmla="*/ 998 h 1825"/>
                <a:gd name="T14" fmla="*/ 1285 w 1507"/>
                <a:gd name="T15" fmla="*/ 998 h 1825"/>
                <a:gd name="T16" fmla="*/ 1285 w 1507"/>
                <a:gd name="T17" fmla="*/ 1825 h 1825"/>
                <a:gd name="T18" fmla="*/ 1507 w 1507"/>
                <a:gd name="T19" fmla="*/ 1825 h 1825"/>
                <a:gd name="T20" fmla="*/ 1507 w 1507"/>
                <a:gd name="T21" fmla="*/ 0 h 1825"/>
                <a:gd name="T22" fmla="*/ 1285 w 1507"/>
                <a:gd name="T23" fmla="*/ 0 h 1825"/>
                <a:gd name="T24" fmla="*/ 1285 w 1507"/>
                <a:gd name="T25" fmla="*/ 805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7" h="1825">
                  <a:moveTo>
                    <a:pt x="1285" y="805"/>
                  </a:moveTo>
                  <a:lnTo>
                    <a:pt x="223" y="805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1825"/>
                  </a:lnTo>
                  <a:lnTo>
                    <a:pt x="223" y="1825"/>
                  </a:lnTo>
                  <a:lnTo>
                    <a:pt x="223" y="998"/>
                  </a:lnTo>
                  <a:lnTo>
                    <a:pt x="1285" y="998"/>
                  </a:lnTo>
                  <a:lnTo>
                    <a:pt x="1285" y="1825"/>
                  </a:lnTo>
                  <a:lnTo>
                    <a:pt x="1507" y="1825"/>
                  </a:lnTo>
                  <a:lnTo>
                    <a:pt x="1507" y="0"/>
                  </a:lnTo>
                  <a:lnTo>
                    <a:pt x="1285" y="0"/>
                  </a:lnTo>
                  <a:lnTo>
                    <a:pt x="1285" y="805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72253F6-4D84-4F58-B41B-9F894157ED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0" y="2270"/>
              <a:ext cx="1804" cy="1825"/>
            </a:xfrm>
            <a:custGeom>
              <a:avLst/>
              <a:gdLst>
                <a:gd name="T0" fmla="*/ 912 w 1804"/>
                <a:gd name="T1" fmla="*/ 1546 h 1825"/>
                <a:gd name="T2" fmla="*/ 912 w 1804"/>
                <a:gd name="T3" fmla="*/ 1546 h 1825"/>
                <a:gd name="T4" fmla="*/ 339 w 1804"/>
                <a:gd name="T5" fmla="*/ 0 h 1825"/>
                <a:gd name="T6" fmla="*/ 0 w 1804"/>
                <a:gd name="T7" fmla="*/ 0 h 1825"/>
                <a:gd name="T8" fmla="*/ 0 w 1804"/>
                <a:gd name="T9" fmla="*/ 1825 h 1825"/>
                <a:gd name="T10" fmla="*/ 212 w 1804"/>
                <a:gd name="T11" fmla="*/ 1825 h 1825"/>
                <a:gd name="T12" fmla="*/ 212 w 1804"/>
                <a:gd name="T13" fmla="*/ 225 h 1825"/>
                <a:gd name="T14" fmla="*/ 212 w 1804"/>
                <a:gd name="T15" fmla="*/ 225 h 1825"/>
                <a:gd name="T16" fmla="*/ 817 w 1804"/>
                <a:gd name="T17" fmla="*/ 1825 h 1825"/>
                <a:gd name="T18" fmla="*/ 987 w 1804"/>
                <a:gd name="T19" fmla="*/ 1825 h 1825"/>
                <a:gd name="T20" fmla="*/ 1592 w 1804"/>
                <a:gd name="T21" fmla="*/ 225 h 1825"/>
                <a:gd name="T22" fmla="*/ 1602 w 1804"/>
                <a:gd name="T23" fmla="*/ 225 h 1825"/>
                <a:gd name="T24" fmla="*/ 1602 w 1804"/>
                <a:gd name="T25" fmla="*/ 1825 h 1825"/>
                <a:gd name="T26" fmla="*/ 1804 w 1804"/>
                <a:gd name="T27" fmla="*/ 1825 h 1825"/>
                <a:gd name="T28" fmla="*/ 1804 w 1804"/>
                <a:gd name="T29" fmla="*/ 0 h 1825"/>
                <a:gd name="T30" fmla="*/ 1485 w 1804"/>
                <a:gd name="T31" fmla="*/ 0 h 1825"/>
                <a:gd name="T32" fmla="*/ 912 w 1804"/>
                <a:gd name="T33" fmla="*/ 1546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4" h="1825">
                  <a:moveTo>
                    <a:pt x="912" y="1546"/>
                  </a:moveTo>
                  <a:lnTo>
                    <a:pt x="912" y="1546"/>
                  </a:lnTo>
                  <a:lnTo>
                    <a:pt x="339" y="0"/>
                  </a:lnTo>
                  <a:lnTo>
                    <a:pt x="0" y="0"/>
                  </a:lnTo>
                  <a:lnTo>
                    <a:pt x="0" y="1825"/>
                  </a:lnTo>
                  <a:lnTo>
                    <a:pt x="212" y="1825"/>
                  </a:lnTo>
                  <a:lnTo>
                    <a:pt x="212" y="225"/>
                  </a:lnTo>
                  <a:lnTo>
                    <a:pt x="212" y="225"/>
                  </a:lnTo>
                  <a:lnTo>
                    <a:pt x="817" y="1825"/>
                  </a:lnTo>
                  <a:lnTo>
                    <a:pt x="987" y="1825"/>
                  </a:lnTo>
                  <a:lnTo>
                    <a:pt x="1592" y="225"/>
                  </a:lnTo>
                  <a:lnTo>
                    <a:pt x="1602" y="225"/>
                  </a:lnTo>
                  <a:lnTo>
                    <a:pt x="1602" y="1825"/>
                  </a:lnTo>
                  <a:lnTo>
                    <a:pt x="1804" y="1825"/>
                  </a:lnTo>
                  <a:lnTo>
                    <a:pt x="1804" y="0"/>
                  </a:lnTo>
                  <a:lnTo>
                    <a:pt x="1485" y="0"/>
                  </a:lnTo>
                  <a:lnTo>
                    <a:pt x="912" y="1546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CF871BE6-3E0D-46C2-933C-D3A3DBCFD8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45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92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E28E2-1998-4876-9AAD-4F813257A0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6" y="1858117"/>
            <a:ext cx="5364162" cy="1396258"/>
          </a:xfrm>
        </p:spPr>
        <p:txBody>
          <a:bodyPr anchor="t"/>
          <a:lstStyle>
            <a:lvl1pPr algn="l">
              <a:lnSpc>
                <a:spcPct val="97000"/>
              </a:lnSpc>
              <a:defRPr sz="2200"/>
            </a:lvl1pPr>
          </a:lstStyle>
          <a:p>
            <a:r>
              <a:rPr lang="de-DE"/>
              <a:t>Überschrift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DB4C8-92CF-4A02-92E2-C0167466A2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32150" y="340151"/>
            <a:ext cx="2503488" cy="960329"/>
          </a:xfrm>
        </p:spPr>
        <p:txBody>
          <a:bodyPr anchor="t"/>
          <a:lstStyle>
            <a:lvl1pPr marL="0" indent="0" algn="l">
              <a:lnSpc>
                <a:spcPct val="97000"/>
              </a:lnSpc>
              <a:buNone/>
              <a:defRPr sz="14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Fakultät/Abteilung/</a:t>
            </a:r>
            <a:br>
              <a:rPr lang="de-DE"/>
            </a:br>
            <a:r>
              <a:rPr lang="de-DE"/>
              <a:t>Einrichtung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E94B90B-85F2-4700-9984-40B3237CFA85}"/>
              </a:ext>
            </a:extLst>
          </p:cNvPr>
          <p:cNvSpPr/>
          <p:nvPr userDrawn="1"/>
        </p:nvSpPr>
        <p:spPr>
          <a:xfrm>
            <a:off x="371476" y="340151"/>
            <a:ext cx="2860674" cy="960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Hochschule </a:t>
            </a:r>
          </a:p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München </a:t>
            </a:r>
          </a:p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University of</a:t>
            </a:r>
          </a:p>
          <a:p>
            <a:pPr lv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50"/>
              <a:t>Applied Sciences</a:t>
            </a: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80AF8DE-3DFF-4716-B7EB-1E1FD84F0F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66713" y="5766118"/>
            <a:ext cx="1977621" cy="729141"/>
            <a:chOff x="225" y="2270"/>
            <a:chExt cx="4977" cy="1835"/>
          </a:xfrm>
        </p:grpSpPr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B46A01CC-898C-4005-A5DC-47427EEE05D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25" y="2270"/>
              <a:ext cx="4967" cy="1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2727DB2-5A27-4549-9EB5-3F1F7F72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0" y="2270"/>
              <a:ext cx="902" cy="912"/>
            </a:xfrm>
            <a:custGeom>
              <a:avLst/>
              <a:gdLst>
                <a:gd name="T0" fmla="*/ 679 w 902"/>
                <a:gd name="T1" fmla="*/ 0 h 912"/>
                <a:gd name="T2" fmla="*/ 0 w 902"/>
                <a:gd name="T3" fmla="*/ 236 h 912"/>
                <a:gd name="T4" fmla="*/ 223 w 902"/>
                <a:gd name="T5" fmla="*/ 912 h 912"/>
                <a:gd name="T6" fmla="*/ 902 w 902"/>
                <a:gd name="T7" fmla="*/ 687 h 912"/>
                <a:gd name="T8" fmla="*/ 679 w 902"/>
                <a:gd name="T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912">
                  <a:moveTo>
                    <a:pt x="679" y="0"/>
                  </a:moveTo>
                  <a:lnTo>
                    <a:pt x="0" y="236"/>
                  </a:lnTo>
                  <a:lnTo>
                    <a:pt x="223" y="912"/>
                  </a:lnTo>
                  <a:lnTo>
                    <a:pt x="902" y="687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353ACD0-ECD5-4254-8D28-E8689AD3C6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" y="2270"/>
              <a:ext cx="1507" cy="1825"/>
            </a:xfrm>
            <a:custGeom>
              <a:avLst/>
              <a:gdLst>
                <a:gd name="T0" fmla="*/ 1285 w 1507"/>
                <a:gd name="T1" fmla="*/ 805 h 1825"/>
                <a:gd name="T2" fmla="*/ 223 w 1507"/>
                <a:gd name="T3" fmla="*/ 805 h 1825"/>
                <a:gd name="T4" fmla="*/ 223 w 1507"/>
                <a:gd name="T5" fmla="*/ 0 h 1825"/>
                <a:gd name="T6" fmla="*/ 0 w 1507"/>
                <a:gd name="T7" fmla="*/ 0 h 1825"/>
                <a:gd name="T8" fmla="*/ 0 w 1507"/>
                <a:gd name="T9" fmla="*/ 1825 h 1825"/>
                <a:gd name="T10" fmla="*/ 223 w 1507"/>
                <a:gd name="T11" fmla="*/ 1825 h 1825"/>
                <a:gd name="T12" fmla="*/ 223 w 1507"/>
                <a:gd name="T13" fmla="*/ 998 h 1825"/>
                <a:gd name="T14" fmla="*/ 1285 w 1507"/>
                <a:gd name="T15" fmla="*/ 998 h 1825"/>
                <a:gd name="T16" fmla="*/ 1285 w 1507"/>
                <a:gd name="T17" fmla="*/ 1825 h 1825"/>
                <a:gd name="T18" fmla="*/ 1507 w 1507"/>
                <a:gd name="T19" fmla="*/ 1825 h 1825"/>
                <a:gd name="T20" fmla="*/ 1507 w 1507"/>
                <a:gd name="T21" fmla="*/ 0 h 1825"/>
                <a:gd name="T22" fmla="*/ 1285 w 1507"/>
                <a:gd name="T23" fmla="*/ 0 h 1825"/>
                <a:gd name="T24" fmla="*/ 1285 w 1507"/>
                <a:gd name="T25" fmla="*/ 805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7" h="1825">
                  <a:moveTo>
                    <a:pt x="1285" y="805"/>
                  </a:moveTo>
                  <a:lnTo>
                    <a:pt x="223" y="805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1825"/>
                  </a:lnTo>
                  <a:lnTo>
                    <a:pt x="223" y="1825"/>
                  </a:lnTo>
                  <a:lnTo>
                    <a:pt x="223" y="998"/>
                  </a:lnTo>
                  <a:lnTo>
                    <a:pt x="1285" y="998"/>
                  </a:lnTo>
                  <a:lnTo>
                    <a:pt x="1285" y="1825"/>
                  </a:lnTo>
                  <a:lnTo>
                    <a:pt x="1507" y="1825"/>
                  </a:lnTo>
                  <a:lnTo>
                    <a:pt x="1507" y="0"/>
                  </a:lnTo>
                  <a:lnTo>
                    <a:pt x="1285" y="0"/>
                  </a:lnTo>
                  <a:lnTo>
                    <a:pt x="1285" y="805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72253F6-4D84-4F58-B41B-9F894157ED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0" y="2270"/>
              <a:ext cx="1804" cy="1825"/>
            </a:xfrm>
            <a:custGeom>
              <a:avLst/>
              <a:gdLst>
                <a:gd name="T0" fmla="*/ 912 w 1804"/>
                <a:gd name="T1" fmla="*/ 1546 h 1825"/>
                <a:gd name="T2" fmla="*/ 912 w 1804"/>
                <a:gd name="T3" fmla="*/ 1546 h 1825"/>
                <a:gd name="T4" fmla="*/ 339 w 1804"/>
                <a:gd name="T5" fmla="*/ 0 h 1825"/>
                <a:gd name="T6" fmla="*/ 0 w 1804"/>
                <a:gd name="T7" fmla="*/ 0 h 1825"/>
                <a:gd name="T8" fmla="*/ 0 w 1804"/>
                <a:gd name="T9" fmla="*/ 1825 h 1825"/>
                <a:gd name="T10" fmla="*/ 212 w 1804"/>
                <a:gd name="T11" fmla="*/ 1825 h 1825"/>
                <a:gd name="T12" fmla="*/ 212 w 1804"/>
                <a:gd name="T13" fmla="*/ 225 h 1825"/>
                <a:gd name="T14" fmla="*/ 212 w 1804"/>
                <a:gd name="T15" fmla="*/ 225 h 1825"/>
                <a:gd name="T16" fmla="*/ 817 w 1804"/>
                <a:gd name="T17" fmla="*/ 1825 h 1825"/>
                <a:gd name="T18" fmla="*/ 987 w 1804"/>
                <a:gd name="T19" fmla="*/ 1825 h 1825"/>
                <a:gd name="T20" fmla="*/ 1592 w 1804"/>
                <a:gd name="T21" fmla="*/ 225 h 1825"/>
                <a:gd name="T22" fmla="*/ 1602 w 1804"/>
                <a:gd name="T23" fmla="*/ 225 h 1825"/>
                <a:gd name="T24" fmla="*/ 1602 w 1804"/>
                <a:gd name="T25" fmla="*/ 1825 h 1825"/>
                <a:gd name="T26" fmla="*/ 1804 w 1804"/>
                <a:gd name="T27" fmla="*/ 1825 h 1825"/>
                <a:gd name="T28" fmla="*/ 1804 w 1804"/>
                <a:gd name="T29" fmla="*/ 0 h 1825"/>
                <a:gd name="T30" fmla="*/ 1485 w 1804"/>
                <a:gd name="T31" fmla="*/ 0 h 1825"/>
                <a:gd name="T32" fmla="*/ 912 w 1804"/>
                <a:gd name="T33" fmla="*/ 1546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4" h="1825">
                  <a:moveTo>
                    <a:pt x="912" y="1546"/>
                  </a:moveTo>
                  <a:lnTo>
                    <a:pt x="912" y="1546"/>
                  </a:lnTo>
                  <a:lnTo>
                    <a:pt x="339" y="0"/>
                  </a:lnTo>
                  <a:lnTo>
                    <a:pt x="0" y="0"/>
                  </a:lnTo>
                  <a:lnTo>
                    <a:pt x="0" y="1825"/>
                  </a:lnTo>
                  <a:lnTo>
                    <a:pt x="212" y="1825"/>
                  </a:lnTo>
                  <a:lnTo>
                    <a:pt x="212" y="225"/>
                  </a:lnTo>
                  <a:lnTo>
                    <a:pt x="212" y="225"/>
                  </a:lnTo>
                  <a:lnTo>
                    <a:pt x="817" y="1825"/>
                  </a:lnTo>
                  <a:lnTo>
                    <a:pt x="987" y="1825"/>
                  </a:lnTo>
                  <a:lnTo>
                    <a:pt x="1592" y="225"/>
                  </a:lnTo>
                  <a:lnTo>
                    <a:pt x="1602" y="225"/>
                  </a:lnTo>
                  <a:lnTo>
                    <a:pt x="1602" y="1825"/>
                  </a:lnTo>
                  <a:lnTo>
                    <a:pt x="1804" y="1825"/>
                  </a:lnTo>
                  <a:lnTo>
                    <a:pt x="1804" y="0"/>
                  </a:lnTo>
                  <a:lnTo>
                    <a:pt x="1485" y="0"/>
                  </a:lnTo>
                  <a:lnTo>
                    <a:pt x="912" y="1546"/>
                  </a:lnTo>
                  <a:close/>
                </a:path>
              </a:pathLst>
            </a:custGeom>
            <a:solidFill>
              <a:srgbClr val="FC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CF871BE6-3E0D-46C2-933C-D3A3DBCFD8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45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82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66441D7-0B7A-4EB9-A462-631E2141F9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45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2A20461-DAC3-49AA-8D4F-129656B22F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6125675"/>
            <a:ext cx="997200" cy="367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ECA89-B932-4519-90E5-19AB3FE3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E336-FDE1-47EE-ACEC-4156C183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ED7B0D-858E-458F-BB87-15D78408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04FD1B6-BAD6-40A2-B76C-D79CF11E5D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07112" y="277709"/>
            <a:ext cx="5713413" cy="1638404"/>
          </a:xfrm>
        </p:spPr>
        <p:txBody>
          <a:bodyPr/>
          <a:lstStyle>
            <a:lvl1pPr marL="0" indent="0">
              <a:buNone/>
              <a:defRPr sz="3000"/>
            </a:lvl1pPr>
            <a:lvl2pPr marL="180975" indent="0">
              <a:buNone/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0028D6-979F-46A0-895C-003E80EC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277709"/>
            <a:ext cx="5364164" cy="163840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63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66441D7-0B7A-4EB9-A462-631E2141F9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5153025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45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ECA89-B932-4519-90E5-19AB3FE3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E336-FDE1-47EE-ACEC-4156C183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ED7B0D-858E-458F-BB87-15D78408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04FD1B6-BAD6-40A2-B76C-D79CF11E5D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07112" y="277709"/>
            <a:ext cx="5713413" cy="1638404"/>
          </a:xfrm>
        </p:spPr>
        <p:txBody>
          <a:bodyPr/>
          <a:lstStyle>
            <a:lvl1pPr marL="0" indent="0">
              <a:buNone/>
              <a:defRPr sz="3000"/>
            </a:lvl1pPr>
            <a:lvl2pPr marL="180975" indent="0">
              <a:buNone/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0028D6-979F-46A0-895C-003E80EC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277709"/>
            <a:ext cx="5364164" cy="163840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1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92293-4770-4CA4-8113-0DFF4F85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A2EC7-41FC-44DD-863C-7CFA3FD6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30624"/>
            <a:ext cx="5724524" cy="51859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ECA89-B932-4519-90E5-19AB3FE3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none"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E336-FDE1-47EE-ACEC-4156C183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ED7B0D-858E-458F-BB87-15D78408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84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92293-4770-4CA4-8113-0DFF4F85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A2EC7-41FC-44DD-863C-7CFA3FD6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38666"/>
            <a:ext cx="5724524" cy="5177897"/>
          </a:xfrm>
        </p:spPr>
        <p:txBody>
          <a:bodyPr/>
          <a:lstStyle>
            <a:lvl1pPr>
              <a:defRPr sz="14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ECA89-B932-4519-90E5-19AB3FE3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none"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E336-FDE1-47EE-ACEC-4156C183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ED7B0D-858E-458F-BB87-15D78408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6316FFE-EEB4-482A-A388-32A84AA04B7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1475" y="1149351"/>
            <a:ext cx="5364163" cy="4367213"/>
          </a:xfrm>
        </p:spPr>
        <p:txBody>
          <a:bodyPr/>
          <a:lstStyle>
            <a:lvl1pPr>
              <a:defRPr sz="14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77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92293-4770-4CA4-8113-0DFF4F85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ECA89-B932-4519-90E5-19AB3FE3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none"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E336-FDE1-47EE-ACEC-4156C183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ED7B0D-858E-458F-BB87-15D78408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14AF4E8B-5485-49D5-BB89-3FB9C49740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38665"/>
            <a:ext cx="2520000" cy="5177897"/>
          </a:xfrm>
        </p:spPr>
        <p:txBody>
          <a:bodyPr/>
          <a:lstStyle>
            <a:lvl1pPr>
              <a:defRPr sz="14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F706C58-641C-4B0A-8928-62A0A9BAEF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59850" y="338665"/>
            <a:ext cx="2860674" cy="5177897"/>
          </a:xfrm>
        </p:spPr>
        <p:txBody>
          <a:bodyPr/>
          <a:lstStyle>
            <a:lvl1pPr>
              <a:defRPr sz="14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86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mit Qu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CC4683C-878E-4553-8F17-1CD0A7688DDD}"/>
              </a:ext>
            </a:extLst>
          </p:cNvPr>
          <p:cNvSpPr/>
          <p:nvPr userDrawn="1"/>
        </p:nvSpPr>
        <p:spPr>
          <a:xfrm>
            <a:off x="6107113" y="0"/>
            <a:ext cx="60833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ECA89-B932-4519-90E5-19AB3FE3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E336-FDE1-47EE-ACEC-4156C183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04FD1B6-BAD6-40A2-B76C-D79CF11E5D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338665"/>
            <a:ext cx="5364163" cy="5177897"/>
          </a:xfrm>
        </p:spPr>
        <p:txBody>
          <a:bodyPr/>
          <a:lstStyle>
            <a:lvl1pPr>
              <a:defRPr sz="14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66441D7-0B7A-4EB9-A462-631E2141F9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363" y="368300"/>
            <a:ext cx="5364162" cy="5148263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45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ED7B0D-858E-458F-BB87-15D78408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‹Nr.›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5FAEDE7-4249-44B8-AA82-2F2EF244B1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7475" y="6124574"/>
            <a:ext cx="3921125" cy="389627"/>
          </a:xfrm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pPr lvl="0"/>
            <a:r>
              <a:rPr lang="de-DE"/>
              <a:t>Bildunterschrift</a:t>
            </a:r>
            <a:br>
              <a:rPr lang="de-DE"/>
            </a:br>
            <a:r>
              <a:rPr lang="de-DE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126417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683B0D-4532-415B-B2BB-A2916631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0624"/>
            <a:ext cx="5364164" cy="64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336138-92BE-4DA1-9396-F3D064B1E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30625"/>
            <a:ext cx="5724524" cy="51859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E03296-383E-4903-8C7C-5095FCB2E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3400" y="6344444"/>
            <a:ext cx="3932238" cy="2160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E56B4A-0DB5-4139-963F-46347C05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3400" y="6124282"/>
            <a:ext cx="3932238" cy="227249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827BB-ADB3-4583-B44A-818CC5775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9307" y="6344444"/>
            <a:ext cx="1281217" cy="2160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13361CF-9A47-4C8C-A01E-566DC0626AC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B0E150F-2DBF-4AFB-AEF1-215069AB2AC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6124282"/>
            <a:ext cx="997744" cy="36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0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9" r:id="rId4"/>
    <p:sldLayoutId id="2147483661" r:id="rId5"/>
    <p:sldLayoutId id="2147483650" r:id="rId6"/>
    <p:sldLayoutId id="2147483656" r:id="rId7"/>
    <p:sldLayoutId id="2147483658" r:id="rId8"/>
    <p:sldLayoutId id="2147483657" r:id="rId9"/>
    <p:sldLayoutId id="2147483660" r:id="rId10"/>
    <p:sldLayoutId id="2147483654" r:id="rId11"/>
    <p:sldLayoutId id="2147483655" r:id="rId12"/>
    <p:sldLayoutId id="2147483664" r:id="rId13"/>
    <p:sldLayoutId id="2147483665" r:id="rId14"/>
    <p:sldLayoutId id="2147483666" r:id="rId15"/>
  </p:sldLayoutIdLst>
  <p:hf hdr="0"/>
  <p:txStyles>
    <p:titleStyle>
      <a:lvl1pPr algn="l" defTabSz="914400" rtl="0" eaLnBrk="1" latinLnBrk="0" hangingPunct="1">
        <a:lnSpc>
          <a:spcPct val="97000"/>
        </a:lnSpc>
        <a:spcBef>
          <a:spcPts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7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7000"/>
        </a:lnSpc>
        <a:spcBef>
          <a:spcPts val="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97000"/>
        </a:lnSpc>
        <a:spcBef>
          <a:spcPts val="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14375" indent="-171450" algn="l" defTabSz="914400" rtl="0" eaLnBrk="1" latinLnBrk="0" hangingPunct="1">
        <a:lnSpc>
          <a:spcPct val="97000"/>
        </a:lnSpc>
        <a:spcBef>
          <a:spcPts val="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95350" indent="-180975" algn="l" defTabSz="914400" rtl="0" eaLnBrk="1" latinLnBrk="0" hangingPunct="1">
        <a:lnSpc>
          <a:spcPct val="97000"/>
        </a:lnSpc>
        <a:spcBef>
          <a:spcPts val="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936" userDrawn="1">
          <p15:clr>
            <a:srgbClr val="F26B43"/>
          </p15:clr>
        </p15:guide>
        <p15:guide id="4" pos="2036" userDrawn="1">
          <p15:clr>
            <a:srgbClr val="F26B43"/>
          </p15:clr>
        </p15:guide>
        <p15:guide id="5" pos="1136" userDrawn="1">
          <p15:clr>
            <a:srgbClr val="F26B43"/>
          </p15:clr>
        </p15:guide>
        <p15:guide id="6" pos="234" userDrawn="1">
          <p15:clr>
            <a:srgbClr val="F26B43"/>
          </p15:clr>
        </p15:guide>
        <p15:guide id="7" pos="4744" userDrawn="1">
          <p15:clr>
            <a:srgbClr val="F26B43"/>
          </p15:clr>
        </p15:guide>
        <p15:guide id="8" pos="5644" userDrawn="1">
          <p15:clr>
            <a:srgbClr val="F26B43"/>
          </p15:clr>
        </p15:guide>
        <p15:guide id="9" pos="6544" userDrawn="1">
          <p15:clr>
            <a:srgbClr val="F26B43"/>
          </p15:clr>
        </p15:guide>
        <p15:guide id="10" pos="7446" userDrawn="1">
          <p15:clr>
            <a:srgbClr val="F26B43"/>
          </p15:clr>
        </p15:guide>
        <p15:guide id="11" orient="horz" pos="4088" userDrawn="1">
          <p15:clr>
            <a:srgbClr val="F26B43"/>
          </p15:clr>
        </p15:guide>
        <p15:guide id="12" orient="horz" pos="3858" userDrawn="1">
          <p15:clr>
            <a:srgbClr val="F26B43"/>
          </p15:clr>
        </p15:guide>
        <p15:guide id="13" orient="horz" pos="3475" userDrawn="1">
          <p15:clr>
            <a:srgbClr val="F26B43"/>
          </p15:clr>
        </p15:guide>
        <p15:guide id="14" pos="3613" userDrawn="1">
          <p15:clr>
            <a:srgbClr val="F26B43"/>
          </p15:clr>
        </p15:guide>
        <p15:guide id="15" pos="4067" userDrawn="1">
          <p15:clr>
            <a:srgbClr val="F26B43"/>
          </p15:clr>
        </p15:guide>
        <p15:guide id="16" orient="horz" pos="12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fruit/Adafruit-GFX-Library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BD2CC-97D0-4788-B19D-D326216A6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858116"/>
            <a:ext cx="5364162" cy="2612283"/>
          </a:xfrm>
        </p:spPr>
        <p:txBody>
          <a:bodyPr/>
          <a:lstStyle/>
          <a:p>
            <a:r>
              <a:rPr lang="de-DE" sz="3000"/>
              <a:t>PROJEKT MECHATRONIK</a:t>
            </a:r>
            <a:br>
              <a:rPr lang="de-DE" sz="3000">
                <a:cs typeface="Arial"/>
              </a:rPr>
            </a:br>
            <a:r>
              <a:rPr lang="de-DE" sz="3000">
                <a:cs typeface="Arial"/>
              </a:rPr>
              <a:t>FREQUENZUMRICHTER</a:t>
            </a:r>
            <a:br>
              <a:rPr lang="de-DE"/>
            </a:br>
            <a:br>
              <a:rPr lang="de-DE"/>
            </a:br>
            <a:br>
              <a:rPr lang="de-DE" b="0"/>
            </a:br>
            <a:br>
              <a:rPr lang="de-DE" sz="1450" b="0"/>
            </a:br>
            <a:r>
              <a:rPr lang="de-DE" sz="1450" b="0"/>
              <a:t>18.01.2024</a:t>
            </a:r>
            <a:br>
              <a:rPr lang="de-DE" sz="1450" b="0"/>
            </a:br>
            <a:r>
              <a:rPr lang="de-DE" sz="1450" b="0"/>
              <a:t>Martin </a:t>
            </a:r>
            <a:r>
              <a:rPr lang="de-DE" sz="1450" b="0" err="1"/>
              <a:t>Sölkner</a:t>
            </a:r>
            <a:br>
              <a:rPr lang="de-DE" sz="1450" b="0">
                <a:cs typeface="Arial"/>
              </a:rPr>
            </a:br>
            <a:r>
              <a:rPr lang="de-DE" sz="1450" b="0" err="1">
                <a:cs typeface="Arial"/>
              </a:rPr>
              <a:t>Yu-Husan</a:t>
            </a:r>
            <a:br>
              <a:rPr lang="de-DE" sz="1450" b="0">
                <a:cs typeface="Arial"/>
              </a:rPr>
            </a:br>
            <a:r>
              <a:rPr lang="de-DE" sz="1450" b="0">
                <a:cs typeface="Arial"/>
              </a:rPr>
              <a:t>Fabian Hofmann</a:t>
            </a:r>
            <a:br>
              <a:rPr lang="de-DE" sz="1450" b="0"/>
            </a:br>
            <a:r>
              <a:rPr lang="de-DE" sz="1450" b="0"/>
              <a:t>Lukas Jansen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4F6F69-0588-4E09-9385-B89E70837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Fakultät 04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B3E1F8-5108-4364-6863-F3A4FF47E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66ED8F-9528-A60C-3EC2-BA5915A8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229" y="825554"/>
            <a:ext cx="5611986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26DE-AF4C-16E3-5ED1-47FF7949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Gehäusekonstruktion</a:t>
            </a:r>
            <a:br>
              <a:rPr lang="en-US">
                <a:cs typeface="Arial"/>
              </a:rPr>
            </a:br>
            <a:r>
              <a:rPr lang="en-US" err="1">
                <a:cs typeface="Arial"/>
              </a:rPr>
              <a:t>Lüfter</a:t>
            </a:r>
            <a:endParaRPr lang="en-US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0EC3A-E678-3929-6DDE-570815F7B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56E84-7C13-CB19-AB65-3FDAFF92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06283-B3B3-4382-3F3E-7D9C9C3A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0" name="Content Placeholder 9" descr="A black fan with blue parts&#10;&#10;Description automatically generated">
            <a:extLst>
              <a:ext uri="{FF2B5EF4-FFF2-40B4-BE49-F238E27FC236}">
                <a16:creationId xmlns:a16="http://schemas.microsoft.com/office/drawing/2014/main" id="{D7A0799C-A08D-0B35-1685-13C8AAE23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231" y="1459154"/>
            <a:ext cx="6766129" cy="4665127"/>
          </a:xfrm>
        </p:spPr>
      </p:pic>
    </p:spTree>
    <p:extLst>
      <p:ext uri="{BB962C8B-B14F-4D97-AF65-F5344CB8AC3E}">
        <p14:creationId xmlns:p14="http://schemas.microsoft.com/office/powerpoint/2010/main" val="194141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465F-FA82-DE5F-0F09-CC1FD3E1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Gehäusekonstruktion</a:t>
            </a:r>
            <a:br>
              <a:rPr lang="en-US">
                <a:cs typeface="Arial"/>
              </a:rPr>
            </a:br>
            <a:r>
              <a:rPr lang="en-US" err="1">
                <a:cs typeface="Arial"/>
              </a:rPr>
              <a:t>Schutzkappe</a:t>
            </a:r>
            <a:endParaRPr lang="en-US" err="1"/>
          </a:p>
        </p:txBody>
      </p:sp>
      <p:pic>
        <p:nvPicPr>
          <p:cNvPr id="7" name="Content Placeholder 6" descr="A black rectangular object with holes&#10;&#10;Description automatically generated">
            <a:extLst>
              <a:ext uri="{FF2B5EF4-FFF2-40B4-BE49-F238E27FC236}">
                <a16:creationId xmlns:a16="http://schemas.microsoft.com/office/drawing/2014/main" id="{82073A4B-83A2-6810-A6F3-CAF850E0B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08" y="1586776"/>
            <a:ext cx="6788430" cy="43681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B26A8-A0D5-4D2E-829F-FC0C1206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3E9D-CA3F-C7D7-9DD8-CF221D53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ECDB3-1ADE-C52A-B70A-716DD39E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11</a:t>
            </a:fld>
            <a:endParaRPr lang="de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904C6F-C7EE-6AFE-0113-D9DC40A976FC}"/>
              </a:ext>
            </a:extLst>
          </p:cNvPr>
          <p:cNvCxnSpPr/>
          <p:nvPr/>
        </p:nvCxnSpPr>
        <p:spPr>
          <a:xfrm flipH="1">
            <a:off x="5908862" y="4334643"/>
            <a:ext cx="1618130" cy="464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F5BEA7-215C-9E7D-1AD7-0DAAAC0B57AC}"/>
              </a:ext>
            </a:extLst>
          </p:cNvPr>
          <p:cNvSpPr txBox="1"/>
          <p:nvPr/>
        </p:nvSpPr>
        <p:spPr>
          <a:xfrm>
            <a:off x="8847044" y="3490631"/>
            <a:ext cx="1653979" cy="308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7000"/>
              </a:lnSpc>
            </a:pPr>
            <a:r>
              <a:rPr lang="en-US" sz="1450">
                <a:cs typeface="Arial"/>
              </a:rPr>
              <a:t>USB-C Anschluss</a:t>
            </a:r>
            <a:endParaRPr lang="en-US" sz="1450" err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947812-63B7-7623-68E4-935D28DC617D}"/>
              </a:ext>
            </a:extLst>
          </p:cNvPr>
          <p:cNvCxnSpPr>
            <a:cxnSpLocks/>
          </p:cNvCxnSpPr>
          <p:nvPr/>
        </p:nvCxnSpPr>
        <p:spPr>
          <a:xfrm flipH="1" flipV="1">
            <a:off x="5141259" y="5006788"/>
            <a:ext cx="2368923" cy="5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7E357D-BFC8-A3FA-3F66-EAAEE8A86C69}"/>
              </a:ext>
            </a:extLst>
          </p:cNvPr>
          <p:cNvSpPr txBox="1"/>
          <p:nvPr/>
        </p:nvSpPr>
        <p:spPr>
          <a:xfrm>
            <a:off x="8746191" y="4084543"/>
            <a:ext cx="1792478" cy="308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7000"/>
              </a:lnSpc>
            </a:pPr>
            <a:r>
              <a:rPr lang="en-US" sz="1450" err="1">
                <a:cs typeface="Arial"/>
              </a:rPr>
              <a:t>Anschlussklemmen</a:t>
            </a:r>
            <a:endParaRPr lang="en-US" sz="145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DFEAD-FDF9-5646-1C44-25AEFD620073}"/>
              </a:ext>
            </a:extLst>
          </p:cNvPr>
          <p:cNvSpPr txBox="1"/>
          <p:nvPr/>
        </p:nvSpPr>
        <p:spPr>
          <a:xfrm>
            <a:off x="8774206" y="2857498"/>
            <a:ext cx="1792478" cy="308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7000"/>
              </a:lnSpc>
            </a:pPr>
            <a:r>
              <a:rPr lang="en-US" sz="1450" err="1">
                <a:cs typeface="Arial"/>
              </a:rPr>
              <a:t>Anschlussklemmen</a:t>
            </a:r>
            <a:endParaRPr lang="en-US" sz="145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E99114-E3A0-6670-3376-BBF387B1CE31}"/>
              </a:ext>
            </a:extLst>
          </p:cNvPr>
          <p:cNvCxnSpPr>
            <a:cxnSpLocks/>
          </p:cNvCxnSpPr>
          <p:nvPr/>
        </p:nvCxnSpPr>
        <p:spPr>
          <a:xfrm flipH="1">
            <a:off x="6323479" y="3572643"/>
            <a:ext cx="1450041" cy="537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73C38E-DC4A-E9A6-C01B-73E6E83A85E7}"/>
              </a:ext>
            </a:extLst>
          </p:cNvPr>
          <p:cNvCxnSpPr>
            <a:cxnSpLocks/>
          </p:cNvCxnSpPr>
          <p:nvPr/>
        </p:nvCxnSpPr>
        <p:spPr>
          <a:xfrm flipH="1">
            <a:off x="3684493" y="1577996"/>
            <a:ext cx="2133600" cy="772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09BF0B-44C8-F7CE-4AEA-7272B8934E2A}"/>
              </a:ext>
            </a:extLst>
          </p:cNvPr>
          <p:cNvSpPr txBox="1"/>
          <p:nvPr/>
        </p:nvSpPr>
        <p:spPr>
          <a:xfrm>
            <a:off x="5832661" y="1227042"/>
            <a:ext cx="1999265" cy="308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7000"/>
              </a:lnSpc>
            </a:pPr>
            <a:r>
              <a:rPr lang="en-US" sz="1450">
                <a:cs typeface="Arial"/>
              </a:rPr>
              <a:t>Fenster für </a:t>
            </a:r>
            <a:r>
              <a:rPr lang="en-US" sz="1450" err="1">
                <a:cs typeface="Arial"/>
              </a:rPr>
              <a:t>Bildschirm</a:t>
            </a:r>
            <a:endParaRPr lang="en-US" sz="145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4FB0B-5972-793F-B8D7-4C1831A97B25}"/>
              </a:ext>
            </a:extLst>
          </p:cNvPr>
          <p:cNvSpPr txBox="1"/>
          <p:nvPr/>
        </p:nvSpPr>
        <p:spPr>
          <a:xfrm>
            <a:off x="3725955" y="1187821"/>
            <a:ext cx="1500732" cy="308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7000"/>
              </a:lnSpc>
            </a:pPr>
            <a:r>
              <a:rPr lang="en-US" sz="1450">
                <a:cs typeface="Arial"/>
              </a:rPr>
              <a:t>Fenster für LED</a:t>
            </a:r>
            <a:endParaRPr lang="en-US" sz="145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FC5860-4C9A-3ABC-CC62-80B1ED41074A}"/>
              </a:ext>
            </a:extLst>
          </p:cNvPr>
          <p:cNvCxnSpPr>
            <a:cxnSpLocks/>
          </p:cNvCxnSpPr>
          <p:nvPr/>
        </p:nvCxnSpPr>
        <p:spPr>
          <a:xfrm flipH="1">
            <a:off x="2877669" y="1471539"/>
            <a:ext cx="900953" cy="733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70B6D9-FCF6-7FEC-1E41-F906738F60AA}"/>
              </a:ext>
            </a:extLst>
          </p:cNvPr>
          <p:cNvSpPr txBox="1"/>
          <p:nvPr/>
        </p:nvSpPr>
        <p:spPr>
          <a:xfrm>
            <a:off x="633132" y="4375896"/>
            <a:ext cx="693075" cy="308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7000"/>
              </a:lnSpc>
            </a:pPr>
            <a:r>
              <a:rPr lang="en-US" sz="1450">
                <a:cs typeface="Arial"/>
              </a:rPr>
              <a:t>Taster</a:t>
            </a:r>
            <a:endParaRPr lang="en-US" sz="145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E1CF1C-E46F-7338-FC86-83C3F36B3873}"/>
              </a:ext>
            </a:extLst>
          </p:cNvPr>
          <p:cNvSpPr txBox="1"/>
          <p:nvPr/>
        </p:nvSpPr>
        <p:spPr>
          <a:xfrm>
            <a:off x="577103" y="1748118"/>
            <a:ext cx="1346844" cy="308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7000"/>
              </a:lnSpc>
            </a:pPr>
            <a:r>
              <a:rPr lang="en-US" sz="1450">
                <a:cs typeface="Arial"/>
              </a:rPr>
              <a:t>Potentiometer</a:t>
            </a:r>
            <a:endParaRPr lang="en-US" sz="1450" err="1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50CD6D-7767-3F60-D0F4-026E16363B6A}"/>
              </a:ext>
            </a:extLst>
          </p:cNvPr>
          <p:cNvCxnSpPr/>
          <p:nvPr/>
        </p:nvCxnSpPr>
        <p:spPr>
          <a:xfrm flipV="1">
            <a:off x="1226484" y="3166221"/>
            <a:ext cx="645460" cy="119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289F7-66F2-B10B-473D-B9CB6EC7F422}"/>
              </a:ext>
            </a:extLst>
          </p:cNvPr>
          <p:cNvSpPr/>
          <p:nvPr/>
        </p:nvSpPr>
        <p:spPr>
          <a:xfrm rot="2160000">
            <a:off x="1464609" y="2781300"/>
            <a:ext cx="953621" cy="3036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en-US" sz="1450" err="1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B3EF90-6AA9-047A-CE0D-432042C037E2}"/>
              </a:ext>
            </a:extLst>
          </p:cNvPr>
          <p:cNvCxnSpPr>
            <a:cxnSpLocks/>
          </p:cNvCxnSpPr>
          <p:nvPr/>
        </p:nvCxnSpPr>
        <p:spPr>
          <a:xfrm>
            <a:off x="985557" y="2083732"/>
            <a:ext cx="628651" cy="1088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AA5BF-BA2D-0A19-6D38-B56F7E2EA64D}"/>
              </a:ext>
            </a:extLst>
          </p:cNvPr>
          <p:cNvCxnSpPr>
            <a:cxnSpLocks/>
          </p:cNvCxnSpPr>
          <p:nvPr/>
        </p:nvCxnSpPr>
        <p:spPr>
          <a:xfrm flipV="1">
            <a:off x="2173379" y="4931146"/>
            <a:ext cx="2074211" cy="391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EB4CAD-41C3-4910-8439-DA93466B7DE2}"/>
              </a:ext>
            </a:extLst>
          </p:cNvPr>
          <p:cNvSpPr txBox="1"/>
          <p:nvPr/>
        </p:nvSpPr>
        <p:spPr>
          <a:xfrm>
            <a:off x="633132" y="5350808"/>
            <a:ext cx="2779928" cy="308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7000"/>
              </a:lnSpc>
            </a:pPr>
            <a:r>
              <a:rPr lang="en-US" sz="1450">
                <a:cs typeface="Arial"/>
              </a:rPr>
              <a:t> </a:t>
            </a:r>
            <a:r>
              <a:rPr lang="en-US" sz="1450" err="1">
                <a:cs typeface="Arial"/>
              </a:rPr>
              <a:t>Zylinderkopfschraube</a:t>
            </a:r>
            <a:r>
              <a:rPr lang="en-US" sz="1450">
                <a:cs typeface="Arial"/>
              </a:rPr>
              <a:t> </a:t>
            </a:r>
            <a:r>
              <a:rPr lang="en-US" sz="1450" err="1">
                <a:cs typeface="Arial"/>
              </a:rPr>
              <a:t>versenkt</a:t>
            </a:r>
            <a:endParaRPr lang="en-US" sz="1450" err="1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44BBA5-B269-C39A-B893-0D155D88413D}"/>
              </a:ext>
            </a:extLst>
          </p:cNvPr>
          <p:cNvSpPr/>
          <p:nvPr/>
        </p:nvSpPr>
        <p:spPr>
          <a:xfrm>
            <a:off x="4299697" y="4753535"/>
            <a:ext cx="247650" cy="25325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en-US" sz="1450" err="1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7A7EC25-A2AC-F805-BD54-B4D4BE134629}"/>
              </a:ext>
            </a:extLst>
          </p:cNvPr>
          <p:cNvSpPr/>
          <p:nvPr/>
        </p:nvSpPr>
        <p:spPr>
          <a:xfrm>
            <a:off x="6243917" y="3599329"/>
            <a:ext cx="230842" cy="2700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en-US" sz="1450" err="1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6477D4-65B9-6CC2-F40D-425DE860E43B}"/>
              </a:ext>
            </a:extLst>
          </p:cNvPr>
          <p:cNvSpPr/>
          <p:nvPr/>
        </p:nvSpPr>
        <p:spPr>
          <a:xfrm>
            <a:off x="2960593" y="1705534"/>
            <a:ext cx="247650" cy="25325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en-US" sz="1450" err="1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5E15E7-969B-BC37-87FF-1BA569890995}"/>
              </a:ext>
            </a:extLst>
          </p:cNvPr>
          <p:cNvSpPr/>
          <p:nvPr/>
        </p:nvSpPr>
        <p:spPr>
          <a:xfrm>
            <a:off x="1055593" y="2859740"/>
            <a:ext cx="236445" cy="25325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en-US" sz="145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28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225A-9625-93F9-1C9A-3EA4694A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Gehäusekonstruktion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Taster</a:t>
            </a:r>
            <a:endParaRPr lang="en-US"/>
          </a:p>
        </p:txBody>
      </p:sp>
      <p:pic>
        <p:nvPicPr>
          <p:cNvPr id="7" name="Content Placeholder 6" descr="A black and white object with a black cap&#10;&#10;Description automatically generated">
            <a:extLst>
              <a:ext uri="{FF2B5EF4-FFF2-40B4-BE49-F238E27FC236}">
                <a16:creationId xmlns:a16="http://schemas.microsoft.com/office/drawing/2014/main" id="{691207B5-B703-ED02-B392-C938135D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37" y="1449747"/>
            <a:ext cx="5078302" cy="466512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2E23-20AA-8B83-510B-304502CC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F42B5-21BF-85B4-3A11-D3827877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E95C7-3DEE-EB34-719B-90462CF5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65BE8C-4C12-1E61-FE1D-7D6E7804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98" y="1449622"/>
            <a:ext cx="4167012" cy="466431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316643-D8C6-AB2F-0130-D4109C40AEE4}"/>
              </a:ext>
            </a:extLst>
          </p:cNvPr>
          <p:cNvCxnSpPr/>
          <p:nvPr/>
        </p:nvCxnSpPr>
        <p:spPr>
          <a:xfrm>
            <a:off x="8754035" y="3151094"/>
            <a:ext cx="264458" cy="1793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0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AA58-9F25-BBB8-710B-B7FBECC76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0624"/>
            <a:ext cx="5364164" cy="648000"/>
          </a:xfrm>
        </p:spPr>
        <p:txBody>
          <a:bodyPr anchor="t">
            <a:normAutofit fontScale="90000"/>
          </a:bodyPr>
          <a:lstStyle/>
          <a:p>
            <a:r>
              <a:rPr lang="en-US" sz="3000" err="1"/>
              <a:t>Gehäuse</a:t>
            </a:r>
            <a:r>
              <a:rPr lang="en-US" sz="3000"/>
              <a:t> </a:t>
            </a:r>
            <a:r>
              <a:rPr lang="en-US" sz="3000" err="1"/>
              <a:t>Montiert</a:t>
            </a:r>
            <a:br>
              <a:rPr lang="en-US"/>
            </a:b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72C38-E684-79BF-83EB-A94AFC2D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6" r="4428" b="2"/>
          <a:stretch/>
        </p:blipFill>
        <p:spPr>
          <a:xfrm>
            <a:off x="6096000" y="338666"/>
            <a:ext cx="5724524" cy="517789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4D1E-32BE-6433-BC7D-874D1F84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3400" y="6344444"/>
            <a:ext cx="3932238" cy="2160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56B81-00F5-C437-BF53-A965A287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3400" y="6124282"/>
            <a:ext cx="3932238" cy="227249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5128-D1E5-6FDE-91D1-F24B6797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9307" y="6344444"/>
            <a:ext cx="1281217" cy="2160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A13361CF-9A47-4C8C-A01E-566DC0626ACC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pic>
        <p:nvPicPr>
          <p:cNvPr id="7" name="Content Placeholder 6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8B74DD2D-CD98-1489-B7EB-2F8EA6E6B16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rcRect l="6037"/>
          <a:stretch/>
        </p:blipFill>
        <p:spPr>
          <a:xfrm>
            <a:off x="371475" y="1149351"/>
            <a:ext cx="5364163" cy="4367213"/>
          </a:xfrm>
          <a:noFill/>
        </p:spPr>
      </p:pic>
    </p:spTree>
    <p:extLst>
      <p:ext uri="{BB962C8B-B14F-4D97-AF65-F5344CB8AC3E}">
        <p14:creationId xmlns:p14="http://schemas.microsoft.com/office/powerpoint/2010/main" val="247785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0F1F6-1522-425A-69F7-7A919926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/>
              <a:t>Elektronik - </a:t>
            </a:r>
            <a:r>
              <a:rPr lang="de-DE" sz="3000" err="1"/>
              <a:t>Algemein</a:t>
            </a:r>
            <a:endParaRPr lang="de-DE" sz="3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6B86DE-86F1-6045-7289-955706ED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06DB07-888C-CC2A-2F90-D0ACD1E7E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897CF-112B-940F-AED4-571DC6C5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14</a:t>
            </a:fld>
            <a:endParaRPr lang="de-DE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AAB70C1-3BC5-4815-EFBD-EB26F29FA8B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pPr>
              <a:lnSpc>
                <a:spcPct val="150000"/>
              </a:lnSpc>
            </a:pPr>
            <a:r>
              <a:rPr lang="de-DE" sz="1800"/>
              <a:t>Software </a:t>
            </a:r>
            <a:r>
              <a:rPr lang="de-DE" sz="1800" err="1"/>
              <a:t>KiCad</a:t>
            </a:r>
            <a:endParaRPr lang="de-DE" sz="1800"/>
          </a:p>
          <a:p>
            <a:pPr>
              <a:lnSpc>
                <a:spcPct val="150000"/>
              </a:lnSpc>
            </a:pPr>
            <a:r>
              <a:rPr lang="de-DE" sz="1800"/>
              <a:t>Bibliothek Erzeugung JLC2KiCad</a:t>
            </a:r>
          </a:p>
          <a:p>
            <a:pPr>
              <a:lnSpc>
                <a:spcPct val="150000"/>
              </a:lnSpc>
            </a:pPr>
            <a:r>
              <a:rPr lang="de-DE" sz="1800"/>
              <a:t>Platinen Fertigung JLCPCB</a:t>
            </a:r>
          </a:p>
          <a:p>
            <a:pPr>
              <a:lnSpc>
                <a:spcPct val="150000"/>
              </a:lnSpc>
            </a:pPr>
            <a:r>
              <a:rPr lang="de-DE" sz="1800"/>
              <a:t>4 Layer Platine</a:t>
            </a:r>
          </a:p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E7F3B1-B42B-452C-E5C9-4A738571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5" y="1116900"/>
            <a:ext cx="7294706" cy="44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09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A972-B558-80E1-6F94-F11CBDC61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467AEB38-7572-9603-D87C-082714935B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87" r="187"/>
          <a:stretch/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4108-18CF-16D8-A9C3-5601568E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093FD-9979-7378-7AB9-0DD078E6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E946-799D-BA9E-8BA4-9233C330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dirty="0" smtClean="0"/>
              <a:t>15</a:t>
            </a:fld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F43EA50-D309-1691-2875-8474BE4B7C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978624"/>
            <a:ext cx="5617845" cy="4936745"/>
          </a:xfrm>
        </p:spPr>
        <p:txBody>
          <a:bodyPr/>
          <a:lstStyle/>
          <a:p>
            <a:r>
              <a:rPr lang="de-DE" err="1"/>
              <a:t>Pre</a:t>
            </a:r>
            <a:r>
              <a:rPr lang="de-DE"/>
              <a:t>-Charge über Widerstand, </a:t>
            </a:r>
            <a:r>
              <a:rPr lang="de-DE" b="0" i="0">
                <a:effectLst/>
                <a:latin typeface="arial" panose="020B0604020202020204" pitchFamily="34" charset="0"/>
              </a:rPr>
              <a:t>Relais für Dauerbetrieb</a:t>
            </a:r>
            <a:endParaRPr lang="de-DE"/>
          </a:p>
          <a:p>
            <a:r>
              <a:rPr lang="de-DE"/>
              <a:t>Gleichrichter</a:t>
            </a:r>
          </a:p>
          <a:p>
            <a:r>
              <a:rPr lang="de-DE"/>
              <a:t>IGBT (IKCM20L60GA)</a:t>
            </a:r>
          </a:p>
          <a:p>
            <a:r>
              <a:rPr lang="de-DE"/>
              <a:t>Spannungsversorgung15 Volt </a:t>
            </a:r>
          </a:p>
          <a:p>
            <a:pPr lvl="1"/>
            <a:r>
              <a:rPr lang="de-DE"/>
              <a:t>3.3 Volt</a:t>
            </a:r>
          </a:p>
          <a:p>
            <a:pPr lvl="1"/>
            <a:r>
              <a:rPr lang="de-DE"/>
              <a:t>IGBT</a:t>
            </a:r>
          </a:p>
          <a:p>
            <a:pPr lvl="1"/>
            <a:r>
              <a:rPr lang="de-DE" b="0" i="0">
                <a:effectLst/>
                <a:latin typeface="arial" panose="020B0604020202020204" pitchFamily="34" charset="0"/>
              </a:rPr>
              <a:t>Relais</a:t>
            </a:r>
          </a:p>
          <a:p>
            <a:pPr lvl="1"/>
            <a:r>
              <a:rPr lang="de-DE">
                <a:latin typeface="arial" panose="020B0604020202020204" pitchFamily="34" charset="0"/>
              </a:rPr>
              <a:t>Lüfter</a:t>
            </a:r>
          </a:p>
          <a:p>
            <a:r>
              <a:rPr lang="de-DE">
                <a:latin typeface="arial" panose="020B0604020202020204" pitchFamily="34" charset="0"/>
              </a:rPr>
              <a:t>Status LED</a:t>
            </a:r>
          </a:p>
          <a:p>
            <a:r>
              <a:rPr lang="de-DE">
                <a:latin typeface="arial" panose="020B0604020202020204" pitchFamily="34" charset="0"/>
              </a:rPr>
              <a:t>3x Taster mit </a:t>
            </a:r>
            <a:r>
              <a:rPr lang="de-DE" err="1">
                <a:latin typeface="arial" panose="020B0604020202020204" pitchFamily="34" charset="0"/>
              </a:rPr>
              <a:t>Entprellung</a:t>
            </a:r>
            <a:endParaRPr lang="de-DE">
              <a:latin typeface="arial" panose="020B0604020202020204" pitchFamily="34" charset="0"/>
            </a:endParaRPr>
          </a:p>
          <a:p>
            <a:r>
              <a:rPr lang="de-DE">
                <a:latin typeface="arial" panose="020B0604020202020204" pitchFamily="34" charset="0"/>
              </a:rPr>
              <a:t>Potentiometer</a:t>
            </a:r>
          </a:p>
          <a:p>
            <a:r>
              <a:rPr lang="de-DE">
                <a:latin typeface="arial" panose="020B0604020202020204" pitchFamily="34" charset="0"/>
              </a:rPr>
              <a:t>Isolierter USB, 8x GPIO</a:t>
            </a:r>
          </a:p>
          <a:p>
            <a:r>
              <a:rPr lang="de-DE">
                <a:latin typeface="arial" panose="020B0604020202020204" pitchFamily="34" charset="0"/>
              </a:rPr>
              <a:t>Isolierte Stromversorgung über USB</a:t>
            </a:r>
          </a:p>
          <a:p>
            <a:r>
              <a:rPr lang="de-DE">
                <a:latin typeface="arial" panose="020B0604020202020204" pitchFamily="34" charset="0"/>
              </a:rPr>
              <a:t>Spannungsmessung</a:t>
            </a:r>
          </a:p>
          <a:p>
            <a:pPr lvl="1"/>
            <a:r>
              <a:rPr lang="de-DE">
                <a:latin typeface="arial" panose="020B0604020202020204" pitchFamily="34" charset="0"/>
              </a:rPr>
              <a:t>Tank, 3,3 Volt, 15 Volt</a:t>
            </a:r>
          </a:p>
          <a:p>
            <a:r>
              <a:rPr lang="de-DE">
                <a:latin typeface="arial" panose="020B0604020202020204" pitchFamily="34" charset="0"/>
              </a:rPr>
              <a:t>Strommessung</a:t>
            </a:r>
          </a:p>
          <a:p>
            <a:pPr lvl="1"/>
            <a:r>
              <a:rPr lang="de-DE">
                <a:latin typeface="arial" panose="020B0604020202020204" pitchFamily="34" charset="0"/>
              </a:rPr>
              <a:t>AC-Eingang, U,W Ausgang</a:t>
            </a:r>
          </a:p>
          <a:p>
            <a:r>
              <a:rPr lang="de-DE">
                <a:latin typeface="arial" panose="020B0604020202020204" pitchFamily="34" charset="0"/>
              </a:rPr>
              <a:t>Ansteuerung für Display</a:t>
            </a:r>
          </a:p>
          <a:p>
            <a:endParaRPr lang="de-DE">
              <a:latin typeface="arial" panose="020B0604020202020204" pitchFamily="34" charset="0"/>
            </a:endParaRPr>
          </a:p>
          <a:p>
            <a:endParaRPr lang="de-DE">
              <a:latin typeface="arial" panose="020B0604020202020204" pitchFamily="34" charset="0"/>
            </a:endParaRPr>
          </a:p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71C30-3540-885A-2628-0D112F9E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err="1">
                <a:cs typeface="Arial"/>
              </a:rPr>
              <a:t>Funktionen</a:t>
            </a:r>
            <a:br>
              <a:rPr lang="en-US">
                <a:cs typeface="Arial"/>
              </a:rPr>
            </a:b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6665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D27F0D-A9BB-3B27-7223-54D0BAA4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52E6CF-1C16-36C4-D39C-748C0216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29AFAE-14C3-085A-6C46-E2DCB1DA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01371C-11E4-A186-1560-EABACF1CD9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978624"/>
            <a:ext cx="5364163" cy="4537939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Komponenten</a:t>
            </a:r>
          </a:p>
          <a:p>
            <a:r>
              <a:rPr lang="de-DE"/>
              <a:t>MUC: ESP32 S3 Mini</a:t>
            </a:r>
          </a:p>
          <a:p>
            <a:r>
              <a:rPr lang="de-DE"/>
              <a:t>IGBT: IKCM20L60GA</a:t>
            </a:r>
          </a:p>
          <a:p>
            <a:r>
              <a:rPr lang="de-DE"/>
              <a:t>ADC: TLA2528IRTER</a:t>
            </a:r>
          </a:p>
          <a:p>
            <a:r>
              <a:rPr lang="de-DE"/>
              <a:t>Gleichrichter: LVE2560E</a:t>
            </a:r>
          </a:p>
          <a:p>
            <a:endParaRPr lang="de-DE">
              <a:solidFill>
                <a:schemeClr val="accent2"/>
              </a:solidFill>
            </a:endParaRPr>
          </a:p>
          <a:p>
            <a:endParaRPr lang="de-DE">
              <a:solidFill>
                <a:schemeClr val="accent2"/>
              </a:solidFill>
            </a:endParaRPr>
          </a:p>
          <a:p>
            <a:endParaRPr lang="de-DE">
              <a:solidFill>
                <a:schemeClr val="accent2"/>
              </a:solidFill>
            </a:endParaRPr>
          </a:p>
          <a:p>
            <a:endParaRPr lang="de-DE">
              <a:solidFill>
                <a:schemeClr val="accent2"/>
              </a:solidFill>
            </a:endParaRPr>
          </a:p>
          <a:p>
            <a:endParaRPr lang="de-DE">
              <a:solidFill>
                <a:schemeClr val="accent2"/>
              </a:solidFill>
            </a:endParaRPr>
          </a:p>
          <a:p>
            <a:endParaRPr lang="de-DE">
              <a:solidFill>
                <a:schemeClr val="accent2"/>
              </a:solidFill>
            </a:endParaRPr>
          </a:p>
          <a:p>
            <a:endParaRPr lang="de-DE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de-DE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de-DE"/>
              <a:t>Bereiche</a:t>
            </a:r>
            <a:r>
              <a:rPr lang="de-DE">
                <a:solidFill>
                  <a:schemeClr val="accent2"/>
                </a:solidFill>
              </a:rPr>
              <a:t>	</a:t>
            </a:r>
          </a:p>
          <a:p>
            <a:r>
              <a:rPr lang="de-DE">
                <a:solidFill>
                  <a:schemeClr val="accent3">
                    <a:lumMod val="75000"/>
                  </a:schemeClr>
                </a:solidFill>
              </a:rPr>
              <a:t>Steuerung</a:t>
            </a:r>
          </a:p>
          <a:p>
            <a:r>
              <a:rPr lang="de-DE">
                <a:solidFill>
                  <a:schemeClr val="accent5"/>
                </a:solidFill>
              </a:rPr>
              <a:t>Leistungselektronik</a:t>
            </a:r>
          </a:p>
          <a:p>
            <a:r>
              <a:rPr lang="de-DE">
                <a:solidFill>
                  <a:srgbClr val="0070C0"/>
                </a:solidFill>
              </a:rPr>
              <a:t>Isolierter Bereich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027878A-E26D-0941-0FE2-7C935A0A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/>
              <a:t>Aufbau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86762E-3B8D-3EE3-0C92-EC5A88A2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977665" y="-926214"/>
            <a:ext cx="5010349" cy="798226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D5E8595-7575-4F2C-3D5B-A0C00079C926}"/>
              </a:ext>
            </a:extLst>
          </p:cNvPr>
          <p:cNvSpPr/>
          <p:nvPr/>
        </p:nvSpPr>
        <p:spPr>
          <a:xfrm>
            <a:off x="7482838" y="2883985"/>
            <a:ext cx="3901441" cy="2632578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de-DE" sz="1450" err="1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D0C8424-749F-508B-2682-601AC0A46A68}"/>
              </a:ext>
            </a:extLst>
          </p:cNvPr>
          <p:cNvSpPr/>
          <p:nvPr/>
        </p:nvSpPr>
        <p:spPr>
          <a:xfrm>
            <a:off x="10341864" y="559745"/>
            <a:ext cx="1132110" cy="2270708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de-DE" sz="1450" err="1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A67B13-8098-16CD-93F3-548212DEF927}"/>
              </a:ext>
            </a:extLst>
          </p:cNvPr>
          <p:cNvSpPr/>
          <p:nvPr/>
        </p:nvSpPr>
        <p:spPr>
          <a:xfrm>
            <a:off x="3491705" y="2167861"/>
            <a:ext cx="2307336" cy="3429000"/>
          </a:xfrm>
          <a:prstGeom prst="rect">
            <a:avLst/>
          </a:prstGeom>
          <a:noFill/>
          <a:ln w="762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de-DE" sz="1450" err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A972-B558-80E1-6F94-F11CBDC61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1C30-3540-885A-2628-0D112F9E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cs typeface="Arial"/>
              </a:rPr>
              <a:t>Test Aufbau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3555831-D633-C8E7-C49F-C063C69C2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452" y="1090269"/>
            <a:ext cx="4775071" cy="4426294"/>
          </a:xfrm>
        </p:spPr>
        <p:txBody>
          <a:bodyPr/>
          <a:lstStyle/>
          <a:p>
            <a:r>
              <a:rPr lang="de-DE" sz="1800">
                <a:solidFill>
                  <a:schemeClr val="accent2"/>
                </a:solidFill>
              </a:rPr>
              <a:t>Oszilloskop</a:t>
            </a:r>
          </a:p>
          <a:p>
            <a:endParaRPr lang="de-DE" sz="1800">
              <a:solidFill>
                <a:schemeClr val="accent2"/>
              </a:solidFill>
            </a:endParaRPr>
          </a:p>
          <a:p>
            <a:r>
              <a:rPr lang="de-DE" sz="1800" err="1">
                <a:solidFill>
                  <a:srgbClr val="FF0000"/>
                </a:solidFill>
              </a:rPr>
              <a:t>Trenntrafo</a:t>
            </a:r>
            <a:r>
              <a:rPr lang="de-DE" sz="1800">
                <a:solidFill>
                  <a:srgbClr val="FF0000"/>
                </a:solidFill>
              </a:rPr>
              <a:t> 230 Volt auf 100 Volt</a:t>
            </a:r>
          </a:p>
          <a:p>
            <a:endParaRPr lang="de-DE" sz="1800">
              <a:solidFill>
                <a:srgbClr val="FF0000"/>
              </a:solidFill>
            </a:endParaRPr>
          </a:p>
          <a:p>
            <a:r>
              <a:rPr lang="de-DE" sz="1800">
                <a:solidFill>
                  <a:srgbClr val="0070C0"/>
                </a:solidFill>
              </a:rPr>
              <a:t>DUT</a:t>
            </a:r>
          </a:p>
          <a:p>
            <a:endParaRPr lang="de-DE" sz="1800">
              <a:solidFill>
                <a:srgbClr val="0070C0"/>
              </a:solidFill>
            </a:endParaRPr>
          </a:p>
          <a:p>
            <a:r>
              <a:rPr lang="de-DE" sz="1800"/>
              <a:t>Tank Messung</a:t>
            </a:r>
          </a:p>
          <a:p>
            <a:endParaRPr lang="de-DE" sz="1800"/>
          </a:p>
          <a:p>
            <a:r>
              <a:rPr lang="de-DE" sz="1800"/>
              <a:t>Ziel:</a:t>
            </a:r>
          </a:p>
          <a:p>
            <a:pPr lvl="1"/>
            <a:r>
              <a:rPr lang="de-DE" sz="1800"/>
              <a:t>Messung der Ausgangsignale ohne Last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4108-18CF-16D8-A9C3-5601568E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093FD-9979-7378-7AB9-0DD078E6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E946-799D-BA9E-8BA4-9233C330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dirty="0" smtClean="0"/>
              <a:t>17</a:t>
            </a:fld>
            <a:endParaRPr lang="de-DE"/>
          </a:p>
        </p:txBody>
      </p:sp>
      <p:pic>
        <p:nvPicPr>
          <p:cNvPr id="8" name="Inhaltsplatzhalter 7" descr="Ein Bild, das Im Haus, Elektronik, Text, Computer enthält.&#10;&#10;Beschreibung automatisch generiert.">
            <a:extLst>
              <a:ext uri="{FF2B5EF4-FFF2-40B4-BE49-F238E27FC236}">
                <a16:creationId xmlns:a16="http://schemas.microsoft.com/office/drawing/2014/main" id="{9D0093A1-4A88-7605-3D3A-0754F1E6142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tretch/>
        </p:blipFill>
        <p:spPr>
          <a:xfrm>
            <a:off x="371474" y="1090269"/>
            <a:ext cx="6513958" cy="4888523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93F1295-DB2F-0F2F-168D-F5A88B52D6A1}"/>
              </a:ext>
            </a:extLst>
          </p:cNvPr>
          <p:cNvSpPr/>
          <p:nvPr/>
        </p:nvSpPr>
        <p:spPr>
          <a:xfrm>
            <a:off x="3236976" y="3300984"/>
            <a:ext cx="1965960" cy="10497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de-DE" sz="1450" err="1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2EDF3D-AA98-60B3-B23D-D63C0D3F8610}"/>
              </a:ext>
            </a:extLst>
          </p:cNvPr>
          <p:cNvSpPr/>
          <p:nvPr/>
        </p:nvSpPr>
        <p:spPr>
          <a:xfrm>
            <a:off x="3209544" y="4450995"/>
            <a:ext cx="2395728" cy="1316736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de-DE" sz="1450" err="1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CED34C-B4B8-C15E-2ADF-4109B810E8A3}"/>
              </a:ext>
            </a:extLst>
          </p:cNvPr>
          <p:cNvSpPr/>
          <p:nvPr/>
        </p:nvSpPr>
        <p:spPr>
          <a:xfrm>
            <a:off x="2328672" y="1883971"/>
            <a:ext cx="2197608" cy="131673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de-DE" sz="1450" err="1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5A7A1B-E869-2A75-EEB1-92E8F5E91E00}"/>
              </a:ext>
            </a:extLst>
          </p:cNvPr>
          <p:cNvSpPr/>
          <p:nvPr/>
        </p:nvSpPr>
        <p:spPr>
          <a:xfrm>
            <a:off x="5362957" y="2988519"/>
            <a:ext cx="1466086" cy="901597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7000"/>
              </a:lnSpc>
            </a:pPr>
            <a:endParaRPr lang="de-DE" sz="145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9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7F5D-FCA3-C479-993F-874FF1C0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66549-2BF2-ABE4-3A71-DA5BBE3F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err="1">
                <a:cs typeface="Arial"/>
              </a:rPr>
              <a:t>Testergebnisse</a:t>
            </a:r>
            <a:endParaRPr lang="en-US" sz="30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B0F4C-8EDE-620D-20D6-37DBCD56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EA93-ED89-5B16-721C-70F4DCC5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67D28-01B8-2310-3B7E-A5A7B5BF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dirty="0" smtClean="0"/>
              <a:t>18</a:t>
            </a:fld>
            <a:endParaRPr lang="de-DE"/>
          </a:p>
        </p:txBody>
      </p:sp>
      <p:pic>
        <p:nvPicPr>
          <p:cNvPr id="10" name="Inhaltsplatzhalter 9" descr="Ein Bild, das Screenshot, Text enthält.&#10;&#10;Beschreibung automatisch generiert.">
            <a:extLst>
              <a:ext uri="{FF2B5EF4-FFF2-40B4-BE49-F238E27FC236}">
                <a16:creationId xmlns:a16="http://schemas.microsoft.com/office/drawing/2014/main" id="{9D80DB57-3E1C-F402-A22F-26CA31687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4225" y="144856"/>
            <a:ext cx="4686299" cy="2747600"/>
          </a:xfrm>
        </p:spPr>
      </p:pic>
      <p:pic>
        <p:nvPicPr>
          <p:cNvPr id="11" name="Grafik 10" descr="Ein Bild, das Screenshot, Text enthält.&#10;&#10;Beschreibung automatisch generiert.">
            <a:extLst>
              <a:ext uri="{FF2B5EF4-FFF2-40B4-BE49-F238E27FC236}">
                <a16:creationId xmlns:a16="http://schemas.microsoft.com/office/drawing/2014/main" id="{77FA3DA4-06FD-1720-5394-17348F4E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3" y="3324225"/>
            <a:ext cx="4686300" cy="2752725"/>
          </a:xfrm>
          <a:prstGeom prst="rect">
            <a:avLst/>
          </a:prstGeom>
        </p:spPr>
      </p:pic>
      <p:pic>
        <p:nvPicPr>
          <p:cNvPr id="13" name="Grafik 12" descr="Ein Bild, das Screenshot, Text, Farbigkeit enthält.&#10;&#10;Beschreibung automatisch generiert.">
            <a:extLst>
              <a:ext uri="{FF2B5EF4-FFF2-40B4-BE49-F238E27FC236}">
                <a16:creationId xmlns:a16="http://schemas.microsoft.com/office/drawing/2014/main" id="{8A55813D-6028-DC03-2982-B566F2727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1709738"/>
            <a:ext cx="66008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2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8A52F-8DF2-DE99-74E6-C922C057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0624"/>
            <a:ext cx="8041006" cy="648000"/>
          </a:xfrm>
        </p:spPr>
        <p:txBody>
          <a:bodyPr/>
          <a:lstStyle/>
          <a:p>
            <a:r>
              <a:rPr lang="de-DE" sz="3200"/>
              <a:t>Struktur des Programms</a:t>
            </a:r>
            <a:endParaRPr lang="de-DE" sz="3200">
              <a:cs typeface="Arial"/>
            </a:endParaRP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19D42709-E6FB-40E5-5FED-95AD91EDDF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76"/>
              </p:ext>
            </p:extLst>
          </p:nvPr>
        </p:nvGraphicFramePr>
        <p:xfrm>
          <a:off x="371474" y="936681"/>
          <a:ext cx="11449050" cy="45923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541847">
                  <a:extLst>
                    <a:ext uri="{9D8B030D-6E8A-4147-A177-3AD203B41FA5}">
                      <a16:colId xmlns:a16="http://schemas.microsoft.com/office/drawing/2014/main" val="3222838002"/>
                    </a:ext>
                  </a:extLst>
                </a:gridCol>
                <a:gridCol w="8907203">
                  <a:extLst>
                    <a:ext uri="{9D8B030D-6E8A-4147-A177-3AD203B41FA5}">
                      <a16:colId xmlns:a16="http://schemas.microsoft.com/office/drawing/2014/main" val="3157138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conf.hpp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Makros über Eingänge, Maschinenkennwerte und Businformationen</a:t>
                      </a:r>
                    </a:p>
                    <a:p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88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foc_pwm.hpp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Funktionen der feldorientierten Regelung (</a:t>
                      </a:r>
                      <a:r>
                        <a:rPr lang="de-DE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 Oriented Control</a:t>
                      </a:r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FOC).</a:t>
                      </a:r>
                    </a:p>
                    <a:p>
                      <a:pPr lvl="0"/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Namespace für den Zeitgeber =&gt; verantwortlich für die zeitliche Erfassung der Sensordaten</a:t>
                      </a:r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58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interface.hpp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Struktur für den Datenaustausch zwischen den Klassen</a:t>
                      </a:r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4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IState.hpp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Interface-Klasse für die Zustandsklassen</a:t>
                      </a:r>
                    </a:p>
                    <a:p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95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sensor_func.hpp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Methoden für die Sensoren</a:t>
                      </a:r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67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Tstate_machine.hpp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Oberklasse der Zustandsmaschine (Template aufgrund der Wiederverwendbarkeit)</a:t>
                      </a:r>
                    </a:p>
                    <a:p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5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state_machine.hpp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Spezifische Implementierung der TState_Machine Klasse</a:t>
                      </a:r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964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states.hpp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Implementierung der einzelnen Zustandsklassen</a:t>
                      </a:r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52100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08ED9B-34B8-8A64-3FEB-1FF8F7D4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856C5-5A6C-3AE9-9286-2848FB73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93C23B-3E2D-B7D6-28B5-E2077131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5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67080-6B10-4812-BEA7-B2B73ECD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0624"/>
            <a:ext cx="5364164" cy="496312"/>
          </a:xfrm>
        </p:spPr>
        <p:txBody>
          <a:bodyPr/>
          <a:lstStyle/>
          <a:p>
            <a:r>
              <a:rPr lang="de-DE" sz="300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68BDC-45C6-40CF-A26C-449AB96AE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25" y="826936"/>
            <a:ext cx="10874321" cy="518594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sz="2000"/>
              <a:t>Anforderungsliste</a:t>
            </a:r>
            <a:endParaRPr lang="en-US" sz="2000"/>
          </a:p>
          <a:p>
            <a:pPr marL="342900" indent="-342900">
              <a:buAutoNum type="arabicPeriod"/>
            </a:pPr>
            <a:r>
              <a:rPr lang="de-DE" sz="2000">
                <a:cs typeface="Arial"/>
              </a:rPr>
              <a:t>Lösungsansatz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de-DE" sz="2000">
                <a:cs typeface="Arial"/>
              </a:rPr>
              <a:t>Mechanik</a:t>
            </a:r>
            <a:endParaRPr lang="de-DE"/>
          </a:p>
          <a:p>
            <a:pPr marL="342900" indent="-342900">
              <a:buAutoNum type="arabicPeriod"/>
            </a:pPr>
            <a:r>
              <a:rPr lang="de-DE" sz="2000"/>
              <a:t>Leiterplattenentwicklung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de-DE" sz="2000"/>
              <a:t>Software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de-DE" sz="2000"/>
              <a:t>Ausblick</a:t>
            </a:r>
            <a:endParaRPr lang="de-DE" sz="2000">
              <a:cs typeface="Arial"/>
            </a:endParaRPr>
          </a:p>
          <a:p>
            <a:pPr marL="342900" indent="-342900">
              <a:buAutoNum type="arabicPeriod"/>
            </a:pPr>
            <a:r>
              <a:rPr lang="de-DE" sz="2000"/>
              <a:t>Weiterführende Links</a:t>
            </a:r>
            <a:endParaRPr lang="de-DE" sz="20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00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75B6F-92BE-464D-BB48-19A8F91F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D4ED6A-E60A-2156-ECE7-3BADB2F1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PROJEKT MECHATRONIK - FREQUENZUMRICHTER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609D69-E6AF-47FE-90E6-6E51E3C3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5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AD00-08B6-48F1-9FAD-7DA3F95F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0624"/>
            <a:ext cx="7235826" cy="648000"/>
          </a:xfrm>
        </p:spPr>
        <p:txBody>
          <a:bodyPr/>
          <a:lstStyle/>
          <a:p>
            <a:r>
              <a:rPr lang="de-DE" sz="3000"/>
              <a:t>Aufbau der State Machine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442D1-2A0A-4824-B64D-A66E4213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BBC04-7F7C-488D-A35F-7329A086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50D13-EF29-4F36-BF28-BAC2F3A2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20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C341A47-2F81-57EE-9E46-AB9017D1B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13" y="744336"/>
            <a:ext cx="11391556" cy="53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3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814AE5-C19B-0FE1-15AE-46FC1012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0624"/>
            <a:ext cx="8647020" cy="648000"/>
          </a:xfrm>
        </p:spPr>
        <p:txBody>
          <a:bodyPr/>
          <a:lstStyle/>
          <a:p>
            <a:r>
              <a:rPr lang="de-DE" sz="3000"/>
              <a:t>Programmierung der Sensorik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B4440D-E2CF-2614-7DA7-56BA8D52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1F128B-9E08-78F5-1DAF-3B9B6CFD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4828AF-7745-BD39-3826-05B38AE9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21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CFFB31-E9A9-E27A-9454-A1721C293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3" y="737471"/>
            <a:ext cx="8028247" cy="5177897"/>
          </a:xfrm>
        </p:spPr>
        <p:txBody>
          <a:bodyPr/>
          <a:lstStyle/>
          <a:p>
            <a:pPr marL="0" indent="0">
              <a:buNone/>
            </a:pPr>
            <a:endParaRPr lang="de-DE" sz="1600"/>
          </a:p>
          <a:p>
            <a:pPr marL="0" indent="0">
              <a:buNone/>
            </a:pPr>
            <a:r>
              <a:rPr lang="de-DE" sz="2000" b="1"/>
              <a:t>MAX31820</a:t>
            </a:r>
          </a:p>
          <a:p>
            <a:r>
              <a:rPr lang="de-DE" sz="2000"/>
              <a:t>Ansteuerung über </a:t>
            </a:r>
            <a:r>
              <a:rPr lang="de-DE" sz="2000" err="1"/>
              <a:t>OneWire</a:t>
            </a:r>
            <a:r>
              <a:rPr lang="de-DE" sz="2000"/>
              <a:t>-Bus</a:t>
            </a:r>
          </a:p>
          <a:p>
            <a:r>
              <a:rPr lang="de-DE" sz="2000"/>
              <a:t>Verwendung der DallasTemperature Bibliothek</a:t>
            </a:r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pPr marL="0" indent="0">
              <a:buNone/>
            </a:pPr>
            <a:endParaRPr lang="de-DE" sz="2000"/>
          </a:p>
          <a:p>
            <a:pPr marL="0" indent="0">
              <a:buNone/>
            </a:pPr>
            <a:r>
              <a:rPr lang="de-DE" sz="2000" b="1"/>
              <a:t>TLA2528</a:t>
            </a:r>
          </a:p>
          <a:p>
            <a:r>
              <a:rPr lang="de-DE" sz="2000"/>
              <a:t>Ansteuerung über ADC-Bus</a:t>
            </a:r>
          </a:p>
          <a:p>
            <a:r>
              <a:rPr lang="de-DE" sz="2000"/>
              <a:t>Selbstimplementierung der Funktionen für den TLA2528</a:t>
            </a:r>
          </a:p>
          <a:p>
            <a:endParaRPr lang="de-DE" sz="2000"/>
          </a:p>
          <a:p>
            <a:pPr marL="0" indent="0">
              <a:buNone/>
            </a:pPr>
            <a:endParaRPr lang="de-DE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734F2B49-685D-B730-96F5-E8FDE3D15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812630"/>
              </p:ext>
            </p:extLst>
          </p:nvPr>
        </p:nvGraphicFramePr>
        <p:xfrm>
          <a:off x="425281" y="3979533"/>
          <a:ext cx="9963319" cy="21031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963319">
                  <a:extLst>
                    <a:ext uri="{9D8B030D-6E8A-4147-A177-3AD203B41FA5}">
                      <a16:colId xmlns:a16="http://schemas.microsoft.com/office/drawing/2014/main" val="353361663"/>
                    </a:ext>
                  </a:extLst>
                </a:gridCol>
              </a:tblGrid>
              <a:tr h="313793">
                <a:tc>
                  <a:txBody>
                    <a:bodyPr/>
                    <a:lstStyle/>
                    <a:p>
                      <a:r>
                        <a:rPr lang="de-DE" sz="1800"/>
                        <a:t>namespace “TLA2528“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502373"/>
                  </a:ext>
                </a:extLst>
              </a:tr>
              <a:tr h="1146176">
                <a:tc>
                  <a:txBody>
                    <a:bodyPr/>
                    <a:lstStyle/>
                    <a:p>
                      <a:r>
                        <a:rPr lang="de-DE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uint8_t StartUp_TLA2528(TwoWire* wire);</a:t>
                      </a:r>
                    </a:p>
                    <a:p>
                      <a:r>
                        <a:rPr lang="de-DE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uint8_t single_write_to_reg(TwoWire*wire,uint8_t reg_addr,uint8_t data,bool stop);</a:t>
                      </a:r>
                    </a:p>
                    <a:p>
                      <a:r>
                        <a:rPr lang="de-DE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uint8_t single_read_to_reg(TwoWire*wire,uint8_t reg_addr);</a:t>
                      </a:r>
                    </a:p>
                    <a:p>
                      <a:r>
                        <a:rPr lang="de-DE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uint8_t set_singleBit(TwoWire*wire,uint8_t reg_addr,uint8_t bit);</a:t>
                      </a:r>
                    </a:p>
                    <a:p>
                      <a:r>
                        <a:rPr lang="de-DE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uint8_t clr_singleBit(TwoWire*wire,uint8_t reg_addr,uint8_t bit);</a:t>
                      </a:r>
                    </a:p>
                    <a:p>
                      <a:r>
                        <a:rPr lang="de-DE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uint16_t man_CHA_Read(TwoWire*wire,uint8_t chan_id);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070537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E6EED38D-D763-E856-AFEB-5C4E126B2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044432"/>
              </p:ext>
            </p:extLst>
          </p:nvPr>
        </p:nvGraphicFramePr>
        <p:xfrm>
          <a:off x="371472" y="1873011"/>
          <a:ext cx="6922463" cy="1005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922463">
                  <a:extLst>
                    <a:ext uri="{9D8B030D-6E8A-4147-A177-3AD203B41FA5}">
                      <a16:colId xmlns:a16="http://schemas.microsoft.com/office/drawing/2014/main" val="353361663"/>
                    </a:ext>
                  </a:extLst>
                </a:gridCol>
              </a:tblGrid>
              <a:tr h="1466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/>
                        <a:t>namespace “</a:t>
                      </a:r>
                      <a:r>
                        <a:rPr lang="de-DE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MAX31820</a:t>
                      </a:r>
                      <a:r>
                        <a:rPr lang="de-DE" sz="1800" b="1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502373"/>
                  </a:ext>
                </a:extLst>
              </a:tr>
              <a:tr h="501346">
                <a:tc>
                  <a:txBody>
                    <a:bodyPr/>
                    <a:lstStyle/>
                    <a:p>
                      <a:r>
                        <a:rPr lang="de-DE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readTemperature(DallasTemperature sensors);</a:t>
                      </a:r>
                    </a:p>
                    <a:p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070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00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CE5F-029A-4B6A-AAD5-61E2D3EA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0624"/>
            <a:ext cx="5364164" cy="344079"/>
          </a:xfrm>
        </p:spPr>
        <p:txBody>
          <a:bodyPr/>
          <a:lstStyle/>
          <a:p>
            <a:r>
              <a:rPr lang="de-DE" sz="3000"/>
              <a:t>Erzeugung des PWM-Signals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B7A8F1-2602-475A-B2BD-A99C0B0A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686ED-3C78-43E0-8A5D-63F7234E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2406A-F90F-4FF0-B51E-D5183D5F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22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B8E32E-3F70-0879-B0D4-14DB0A0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87" y="2446754"/>
            <a:ext cx="7804320" cy="356744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233D9-3776-4A99-BC3D-FB8DA73D9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593" y="991824"/>
            <a:ext cx="4618028" cy="3567447"/>
          </a:xfrm>
        </p:spPr>
        <p:txBody>
          <a:bodyPr/>
          <a:lstStyle/>
          <a:p>
            <a:r>
              <a:rPr lang="de-DE" sz="1800"/>
              <a:t>Verwendung der Simple FOC- Bibliothek</a:t>
            </a:r>
          </a:p>
          <a:p>
            <a:pPr marL="360000">
              <a:buFont typeface="Wingdings" panose="05000000000000000000" pitchFamily="2" charset="2"/>
              <a:buChar char="Ø"/>
            </a:pPr>
            <a:r>
              <a:rPr lang="de-DE" sz="1800"/>
              <a:t>Open Source</a:t>
            </a:r>
          </a:p>
          <a:p>
            <a:pPr marL="360000">
              <a:buFont typeface="Wingdings" panose="05000000000000000000" pitchFamily="2" charset="2"/>
              <a:buChar char="Ø"/>
            </a:pPr>
            <a:r>
              <a:rPr lang="de-DE" sz="1800"/>
              <a:t>Leichte Konfiguration</a:t>
            </a:r>
          </a:p>
          <a:p>
            <a:pPr marL="360000">
              <a:buFont typeface="Wingdings" panose="05000000000000000000" pitchFamily="2" charset="2"/>
              <a:buChar char="Ø"/>
            </a:pPr>
            <a:r>
              <a:rPr lang="de-DE" sz="1800"/>
              <a:t>Ausführliches </a:t>
            </a:r>
            <a:r>
              <a:rPr lang="de-DE" sz="1800" err="1"/>
              <a:t>Github</a:t>
            </a:r>
            <a:r>
              <a:rPr lang="de-DE" sz="1800"/>
              <a:t> bzw. Dokumentation</a:t>
            </a:r>
          </a:p>
          <a:p>
            <a:r>
              <a:rPr lang="de-DE" sz="1800"/>
              <a:t>Strukturierung in einem Namespace “PWM“</a:t>
            </a:r>
          </a:p>
          <a:p>
            <a:pPr marL="360000">
              <a:buFont typeface="Wingdings" panose="05000000000000000000" pitchFamily="2" charset="2"/>
              <a:buChar char="Ø"/>
            </a:pPr>
            <a:r>
              <a:rPr lang="de-DE" sz="1800"/>
              <a:t>Verwendung von 6 </a:t>
            </a:r>
            <a:r>
              <a:rPr lang="de-DE" sz="1800" err="1"/>
              <a:t>seperaten</a:t>
            </a:r>
            <a:r>
              <a:rPr lang="de-DE" sz="1800"/>
              <a:t> PWM</a:t>
            </a:r>
          </a:p>
          <a:p>
            <a:pPr marL="360000">
              <a:buFont typeface="Wingdings" panose="05000000000000000000" pitchFamily="2" charset="2"/>
              <a:buChar char="Ø"/>
            </a:pPr>
            <a:r>
              <a:rPr lang="de-DE" sz="1800"/>
              <a:t>Open Loop</a:t>
            </a:r>
          </a:p>
          <a:p>
            <a:pPr marL="360000">
              <a:buFont typeface="Wingdings" panose="05000000000000000000" pitchFamily="2" charset="2"/>
              <a:buChar char="Ø"/>
            </a:pPr>
            <a:r>
              <a:rPr lang="de-DE" sz="1800"/>
              <a:t>Sinuskommutierung</a:t>
            </a:r>
          </a:p>
          <a:p>
            <a:r>
              <a:rPr lang="de-DE" sz="1800"/>
              <a:t>Benutzt das </a:t>
            </a:r>
            <a:r>
              <a:rPr lang="en-US" sz="1800" i="1"/>
              <a:t>Motor Control Pulse Width Modulator Modul </a:t>
            </a:r>
            <a:r>
              <a:rPr lang="en-US" sz="1800"/>
              <a:t>(MCPWM) des ESP32</a:t>
            </a:r>
          </a:p>
          <a:p>
            <a:endParaRPr lang="de-DE"/>
          </a:p>
          <a:p>
            <a:endParaRPr lang="de-DE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3E2793-B403-1C1D-9BCC-BBFB4B7B2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3775"/>
              </p:ext>
            </p:extLst>
          </p:nvPr>
        </p:nvGraphicFramePr>
        <p:xfrm>
          <a:off x="4993843" y="991824"/>
          <a:ext cx="6922463" cy="12801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922463">
                  <a:extLst>
                    <a:ext uri="{9D8B030D-6E8A-4147-A177-3AD203B41FA5}">
                      <a16:colId xmlns:a16="http://schemas.microsoft.com/office/drawing/2014/main" val="353361663"/>
                    </a:ext>
                  </a:extLst>
                </a:gridCol>
              </a:tblGrid>
              <a:tr h="1466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/>
                        <a:t>namespace “</a:t>
                      </a:r>
                      <a:r>
                        <a:rPr lang="de-DE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PWM</a:t>
                      </a:r>
                      <a:r>
                        <a:rPr lang="de-DE" sz="1800" b="1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502373"/>
                  </a:ext>
                </a:extLst>
              </a:tr>
              <a:tr h="501346">
                <a:tc>
                  <a:txBody>
                    <a:bodyPr/>
                    <a:lstStyle/>
                    <a:p>
                      <a:r>
                        <a:rPr lang="de-DE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init(BLDCDriver6PWM** driver,BLDCMotor** motor);</a:t>
                      </a:r>
                    </a:p>
                    <a:p>
                      <a:r>
                        <a:rPr lang="de-DE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PWM_Generation(BLDCMotor* motor, float freq);</a:t>
                      </a:r>
                    </a:p>
                    <a:p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070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40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0B4D-42B1-BBC8-66C6-30FAAB0F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4C75-02DA-EA88-EF8A-E77AF307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MCPWM: 6 PWM </a:t>
            </a:r>
            <a:r>
              <a:rPr lang="en-US" err="1">
                <a:cs typeface="Arial"/>
              </a:rPr>
              <a:t>zum</a:t>
            </a:r>
            <a:r>
              <a:rPr lang="en-US">
                <a:cs typeface="Arial"/>
              </a:rPr>
              <a:t> Motor, 1 PWM </a:t>
            </a:r>
            <a:r>
              <a:rPr lang="en-US" err="1">
                <a:cs typeface="Arial"/>
              </a:rPr>
              <a:t>zum</a:t>
            </a:r>
            <a:r>
              <a:rPr lang="en-US">
                <a:cs typeface="Arial"/>
              </a:rPr>
              <a:t> RGB LED</a:t>
            </a:r>
          </a:p>
          <a:p>
            <a:r>
              <a:rPr lang="en-US" err="1">
                <a:cs typeface="Arial"/>
              </a:rPr>
              <a:t>Einstellung</a:t>
            </a:r>
            <a:r>
              <a:rPr lang="en-US">
                <a:cs typeface="Arial"/>
              </a:rPr>
              <a:t>: Timer Sync </a:t>
            </a:r>
            <a:r>
              <a:rPr lang="en-US" err="1">
                <a:cs typeface="Arial"/>
              </a:rPr>
              <a:t>mit</a:t>
            </a:r>
            <a:r>
              <a:rPr lang="en-US">
                <a:cs typeface="Arial"/>
              </a:rPr>
              <a:t> Timer 0 (</a:t>
            </a:r>
            <a:r>
              <a:rPr lang="en-US" err="1">
                <a:cs typeface="Arial"/>
              </a:rPr>
              <a:t>synchronisieren</a:t>
            </a:r>
            <a:r>
              <a:rPr lang="en-US">
                <a:cs typeface="Arial"/>
              </a:rPr>
              <a:t>) 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-&gt; Timer -&gt; Comparators &amp; Generators  -&gt; Dead Time -&gt; (Carrier Modulation -&gt; Brake)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 -&gt; Callback (</a:t>
            </a:r>
            <a:r>
              <a:rPr lang="en-US" err="1">
                <a:cs typeface="Arial"/>
              </a:rPr>
              <a:t>sowie</a:t>
            </a:r>
            <a:r>
              <a:rPr lang="en-US">
                <a:cs typeface="Arial"/>
              </a:rPr>
              <a:t> ISR/ Interrupt)</a:t>
            </a:r>
          </a:p>
          <a:p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31E6B-2E80-41C8-E66B-FA13B639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30908-FF05-9ACA-C847-F7DFCD07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7EE57-D7D8-84F7-F7D0-AF62C624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13D756A0-42EC-31AF-9BA2-5F6D0347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35" y="48873"/>
            <a:ext cx="4369859" cy="2203803"/>
          </a:xfrm>
          <a:prstGeom prst="rect">
            <a:avLst/>
          </a:prstGeom>
        </p:spPr>
      </p:pic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E7E7FC2B-78E5-5B38-F73A-9B740A3E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3" y="2978086"/>
            <a:ext cx="12096044" cy="44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0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2418-CFBE-EF34-1408-7A4AE0FC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 – Timer Sync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56CC2-816D-3407-109C-DB77E8429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group_id</a:t>
            </a:r>
            <a:endParaRPr lang="en-US">
              <a:latin typeface="Arial"/>
              <a:cs typeface="Arial"/>
            </a:endParaRPr>
          </a:p>
          <a:p>
            <a:r>
              <a:rPr lang="en-US" err="1">
                <a:latin typeface="Arial"/>
                <a:cs typeface="Arial"/>
              </a:rPr>
              <a:t>count_value</a:t>
            </a:r>
            <a:r>
              <a:rPr lang="en-US">
                <a:latin typeface="Arial"/>
                <a:cs typeface="Arial"/>
              </a:rPr>
              <a:t>: 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Shift left register (</a:t>
            </a:r>
            <a:r>
              <a:rPr lang="en-US" err="1">
                <a:latin typeface="Arial"/>
                <a:cs typeface="Arial"/>
              </a:rPr>
              <a:t>nach</a:t>
            </a:r>
            <a:r>
              <a:rPr lang="en-US">
                <a:latin typeface="Arial"/>
                <a:cs typeface="Arial"/>
              </a:rPr>
              <a:t> links </a:t>
            </a:r>
            <a:r>
              <a:rPr lang="en-US" err="1">
                <a:latin typeface="Arial"/>
                <a:cs typeface="Arial"/>
              </a:rPr>
              <a:t>verschieben</a:t>
            </a:r>
            <a:r>
              <a:rPr lang="en-US">
                <a:latin typeface="Arial"/>
                <a:cs typeface="Arial"/>
              </a:rPr>
              <a:t>)</a:t>
            </a:r>
            <a:endParaRPr lang="en-US"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Pinout </a:t>
            </a:r>
            <a:r>
              <a:rPr lang="en-US" err="1">
                <a:latin typeface="Arial"/>
                <a:cs typeface="Arial"/>
              </a:rPr>
              <a:t>einstellen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41BF7-DEBE-214A-CD17-F058E9C0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A9E18-4985-8A18-D214-DF5AEB22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EB67A-71F6-134F-B8F0-B33E99A2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EC046D-D40B-3F2A-7CD3-41D175C9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58" y="0"/>
            <a:ext cx="6321618" cy="68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73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2D0E-F21D-26A0-4151-76012F90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 – Timer </a:t>
            </a:r>
            <a:r>
              <a:rPr lang="en-US" err="1">
                <a:cs typeface="Arial"/>
              </a:rPr>
              <a:t>einstellen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DAE2-47FB-89AF-B6FC-32F576CA9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 Timers</a:t>
            </a:r>
          </a:p>
          <a:p>
            <a:r>
              <a:rPr lang="en-US">
                <a:cs typeface="Arial"/>
              </a:rPr>
              <a:t>10 MHz (</a:t>
            </a:r>
            <a:r>
              <a:rPr lang="en-US" err="1">
                <a:cs typeface="Arial"/>
              </a:rPr>
              <a:t>statt</a:t>
            </a:r>
            <a:r>
              <a:rPr lang="en-US">
                <a:cs typeface="Arial"/>
              </a:rPr>
              <a:t> 1MHz)</a:t>
            </a:r>
            <a:endParaRPr lang="en-US"/>
          </a:p>
          <a:p>
            <a:r>
              <a:rPr lang="en-US">
                <a:cs typeface="Arial"/>
              </a:rPr>
              <a:t>Timer Period: 220 us</a:t>
            </a:r>
            <a:endParaRPr lang="en-US" err="1"/>
          </a:p>
          <a:p>
            <a:r>
              <a:rPr lang="en-US">
                <a:cs typeface="Arial"/>
              </a:rPr>
              <a:t>Count Mode: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 Up Counters 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(</a:t>
            </a:r>
            <a:r>
              <a:rPr lang="en-US" err="1">
                <a:cs typeface="Arial"/>
              </a:rPr>
              <a:t>nur</a:t>
            </a:r>
            <a:r>
              <a:rPr lang="en-US">
                <a:cs typeface="Arial"/>
              </a:rPr>
              <a:t> 16-bit resolution </a:t>
            </a:r>
            <a:r>
              <a:rPr lang="en-US" err="1">
                <a:cs typeface="Arial"/>
              </a:rPr>
              <a:t>beim</a:t>
            </a:r>
            <a:r>
              <a:rPr lang="en-US">
                <a:cs typeface="Arial"/>
              </a:rPr>
              <a:t> MCPWM)</a:t>
            </a:r>
            <a:endParaRPr lang="en-US"/>
          </a:p>
          <a:p>
            <a:r>
              <a:rPr lang="en-US">
                <a:cs typeface="Arial"/>
              </a:rPr>
              <a:t>Timer </a:t>
            </a:r>
            <a:r>
              <a:rPr lang="en-US" err="1">
                <a:cs typeface="Arial"/>
              </a:rPr>
              <a:t>mit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timer_config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einstellen</a:t>
            </a:r>
            <a:r>
              <a:rPr lang="en-US">
                <a:cs typeface="Arial"/>
              </a:rPr>
              <a:t>.</a:t>
            </a:r>
            <a:endParaRPr lang="en-US"/>
          </a:p>
          <a:p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908DD-D80B-6DD6-E9BE-3F8F179A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32A69-A01C-305B-F82E-C3860FF4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F3975-6E04-5CDF-5101-5EFA1DFB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7AF776-F5A5-824C-001F-3BF7199F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22" y="1538889"/>
            <a:ext cx="6518495" cy="299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B667-4FC9-6844-CA6F-82F029E9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 – Timer </a:t>
            </a:r>
            <a:r>
              <a:rPr lang="en-US" err="1">
                <a:cs typeface="Arial"/>
              </a:rPr>
              <a:t>einstellen</a:t>
            </a:r>
            <a:r>
              <a:rPr lang="en-US">
                <a:cs typeface="Arial"/>
              </a:rPr>
              <a:t>, Einschränkung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E2B9F-24D6-8D8B-57A4-92F465AE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System API » High Resolution Timer (ESP Timer):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39D3-4321-951C-C194-6489BB2A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AF4B6-B5E1-D978-C102-3311198A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5D5B5-C9B9-E521-F18E-19EFDE94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dirty="0" smtClean="0"/>
              <a:pPr/>
              <a:t>26</a:t>
            </a:fld>
            <a:endParaRPr lang="de-DE"/>
          </a:p>
        </p:txBody>
      </p:sp>
      <p:pic>
        <p:nvPicPr>
          <p:cNvPr id="7" name="Picture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DBEB8582-7A8F-429F-F08A-E3AD5FCD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0" y="1855411"/>
            <a:ext cx="9581213" cy="2122848"/>
          </a:xfrm>
          <a:prstGeom prst="rect">
            <a:avLst/>
          </a:prstGeom>
        </p:spPr>
      </p:pic>
      <p:pic>
        <p:nvPicPr>
          <p:cNvPr id="9" name="Picture 8" descr="A screenshot of a white table&#10;&#10;Description automatically generated">
            <a:extLst>
              <a:ext uri="{FF2B5EF4-FFF2-40B4-BE49-F238E27FC236}">
                <a16:creationId xmlns:a16="http://schemas.microsoft.com/office/drawing/2014/main" id="{25C92416-EF49-EAE4-C4DB-B581FCAAE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1" y="4030741"/>
            <a:ext cx="9693638" cy="215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5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2743-62CD-F75A-4E2F-9366BD83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 – Timer </a:t>
            </a:r>
            <a:r>
              <a:rPr lang="en-US" err="1">
                <a:cs typeface="Arial"/>
              </a:rPr>
              <a:t>einstellen</a:t>
            </a:r>
            <a:r>
              <a:rPr lang="en-US">
                <a:cs typeface="Arial"/>
              </a:rPr>
              <a:t>, Einschränkung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83C87-491B-023D-1953-500E9E083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Resolution von Timers </a:t>
            </a:r>
            <a:r>
              <a:rPr lang="en-US" err="1">
                <a:cs typeface="Arial"/>
              </a:rPr>
              <a:t>beim</a:t>
            </a:r>
            <a:r>
              <a:rPr lang="en-US">
                <a:cs typeface="Arial"/>
              </a:rPr>
              <a:t> ESP32 S3: 80MHz, </a:t>
            </a:r>
            <a:r>
              <a:rPr lang="en-US" b="1" u="sng">
                <a:cs typeface="Arial"/>
              </a:rPr>
              <a:t>20us</a:t>
            </a:r>
          </a:p>
          <a:p>
            <a:r>
              <a:rPr lang="en-US">
                <a:cs typeface="Arial" panose="020B0604020202020204"/>
              </a:rPr>
              <a:t>Resolution von MCPWM: 10MHz, </a:t>
            </a:r>
            <a:r>
              <a:rPr lang="en-US" b="1" u="sng">
                <a:cs typeface="Arial" panose="020B0604020202020204"/>
              </a:rPr>
              <a:t>160us</a:t>
            </a:r>
            <a:br>
              <a:rPr lang="en-US">
                <a:cs typeface="Arial" panose="020B0604020202020204"/>
              </a:rPr>
            </a:br>
            <a:r>
              <a:rPr lang="en-US">
                <a:cs typeface="Arial" panose="020B0604020202020204"/>
              </a:rPr>
              <a:t>-&gt; 3 Timer und 3 </a:t>
            </a:r>
            <a:r>
              <a:rPr lang="en-US" err="1">
                <a:cs typeface="Arial" panose="020B0604020202020204"/>
              </a:rPr>
              <a:t>Phasen</a:t>
            </a:r>
            <a:r>
              <a:rPr lang="en-US">
                <a:cs typeface="Arial" panose="020B0604020202020204"/>
              </a:rPr>
              <a:t>, 160*1.33 = </a:t>
            </a:r>
            <a:r>
              <a:rPr lang="en-US" b="1" u="sng">
                <a:cs typeface="Arial" panose="020B0604020202020204"/>
              </a:rPr>
              <a:t>213,3us</a:t>
            </a:r>
            <a:br>
              <a:rPr lang="en-US">
                <a:cs typeface="Arial" panose="020B0604020202020204"/>
              </a:rPr>
            </a:br>
            <a:r>
              <a:rPr lang="en-US">
                <a:cs typeface="Arial" panose="020B0604020202020204"/>
              </a:rPr>
              <a:t>-&gt; 3us positive delay und 3us negative delay, </a:t>
            </a:r>
            <a:r>
              <a:rPr lang="en-US" b="1" u="sng">
                <a:cs typeface="Arial" panose="020B0604020202020204"/>
              </a:rPr>
              <a:t>219,3us</a:t>
            </a:r>
          </a:p>
          <a:p>
            <a:r>
              <a:rPr lang="en-US" err="1">
                <a:cs typeface="Arial" panose="020B0604020202020204"/>
              </a:rPr>
              <a:t>Deshalb</a:t>
            </a:r>
            <a:r>
              <a:rPr lang="en-US">
                <a:cs typeface="Arial" panose="020B0604020202020204"/>
              </a:rPr>
              <a:t> </a:t>
            </a:r>
            <a:r>
              <a:rPr lang="en-US" err="1">
                <a:cs typeface="Arial" panose="020B0604020202020204"/>
              </a:rPr>
              <a:t>wird</a:t>
            </a:r>
            <a:r>
              <a:rPr lang="en-US">
                <a:cs typeface="Arial" panose="020B0604020202020204"/>
              </a:rPr>
              <a:t> PWM </a:t>
            </a:r>
            <a:r>
              <a:rPr lang="en-US" err="1">
                <a:cs typeface="Arial" panose="020B0604020202020204"/>
              </a:rPr>
              <a:t>als</a:t>
            </a:r>
            <a:r>
              <a:rPr lang="en-US">
                <a:cs typeface="Arial" panose="020B0604020202020204"/>
              </a:rPr>
              <a:t> </a:t>
            </a:r>
            <a:r>
              <a:rPr lang="en-US" b="1" u="sng">
                <a:cs typeface="Arial" panose="020B0604020202020204"/>
              </a:rPr>
              <a:t>220us</a:t>
            </a:r>
            <a:r>
              <a:rPr lang="en-US">
                <a:cs typeface="Arial" panose="020B0604020202020204"/>
              </a:rPr>
              <a:t> </a:t>
            </a:r>
            <a:r>
              <a:rPr lang="en-US" err="1">
                <a:cs typeface="Arial" panose="020B0604020202020204"/>
              </a:rPr>
              <a:t>eingestellt</a:t>
            </a:r>
            <a:r>
              <a:rPr lang="en-US">
                <a:cs typeface="Arial" panose="020B0604020202020204"/>
              </a:rPr>
              <a:t>.</a:t>
            </a:r>
          </a:p>
          <a:p>
            <a:r>
              <a:rPr lang="en-US">
                <a:cs typeface="Arial" panose="020B0604020202020204"/>
              </a:rPr>
              <a:t>Duty Cycle: 5%-95%</a:t>
            </a:r>
            <a:br>
              <a:rPr lang="en-US">
                <a:cs typeface="Arial" panose="020B0604020202020204"/>
              </a:rPr>
            </a:br>
            <a:r>
              <a:rPr lang="en-US">
                <a:cs typeface="Arial" panose="020B0604020202020204"/>
              </a:rPr>
              <a:t>220us*5% - 3us positive delay - 3us negative delay = 5us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C651-02DE-0479-2BA3-3376D201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FBC00-A66F-0E72-9AEB-674CFF46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A4D0C-BD19-AC51-819E-8CFAD85C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30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6B0C-94C4-6233-EFD6-2A0161D3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 – Comparators &amp; Generators &amp; Dead Time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91123-BFDA-3C63-890C-4DA90FE5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Dual Edge Symmetric Waveform – Complementary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Dead Time: positive delay -&gt; negative delay</a:t>
            </a:r>
          </a:p>
          <a:p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A4F4-0911-AE71-E3C4-743E284A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9B2AC-9220-8769-516F-61615C0B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B2D69-993F-D971-F3FE-8DF71D8D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8" name="Picture 7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7FC3D900-A9AC-16F7-12F4-B52B9E2B7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61" y="1855144"/>
            <a:ext cx="7273370" cy="739154"/>
          </a:xfrm>
          <a:prstGeom prst="rect">
            <a:avLst/>
          </a:prstGeom>
        </p:spPr>
      </p:pic>
      <p:pic>
        <p:nvPicPr>
          <p:cNvPr id="9" name="Picture 8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F721B3F3-F831-D82E-D2AF-18CA2012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64" y="2648207"/>
            <a:ext cx="8392657" cy="2131753"/>
          </a:xfrm>
          <a:prstGeom prst="rect">
            <a:avLst/>
          </a:prstGeom>
        </p:spPr>
      </p:pic>
      <p:pic>
        <p:nvPicPr>
          <p:cNvPr id="10" name="Picture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572DFFA-FA59-2DC8-F0E0-FDDE8A231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521" y="5164046"/>
            <a:ext cx="7991210" cy="169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6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2FE5-6A53-4A41-C91D-577290D9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 – Callback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AEDF-EA24-86B3-7CEF-6EC418AB3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Neue </a:t>
            </a:r>
            <a:r>
              <a:rPr lang="en-US" err="1">
                <a:cs typeface="Arial"/>
              </a:rPr>
              <a:t>Werte</a:t>
            </a:r>
            <a:r>
              <a:rPr lang="en-US">
                <a:cs typeface="Arial"/>
              </a:rPr>
              <a:t> auf dem </a:t>
            </a:r>
            <a:r>
              <a:rPr lang="en-US" err="1">
                <a:cs typeface="Arial"/>
              </a:rPr>
              <a:t>Camparators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einsetzen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C3F07-5AFF-D9BF-F1C8-8F8BAD24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465C-72FC-9ED4-20DD-F842927C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9E8B0-D071-500C-3EF3-B495481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B1E381F8-0DA2-C1F4-69F0-1A8DEDF3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7" y="2056168"/>
            <a:ext cx="6648644" cy="213265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0FB310E-B6F4-F271-7969-9C25D669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338" y="187377"/>
            <a:ext cx="4928764" cy="3247870"/>
          </a:xfrm>
          <a:prstGeom prst="rect">
            <a:avLst/>
          </a:prstGeom>
        </p:spPr>
      </p:pic>
      <p:pic>
        <p:nvPicPr>
          <p:cNvPr id="9" name="Picture 8" descr="A black and blue background with white lines and orange numbers&#10;&#10;Description automatically generated">
            <a:extLst>
              <a:ext uri="{FF2B5EF4-FFF2-40B4-BE49-F238E27FC236}">
                <a16:creationId xmlns:a16="http://schemas.microsoft.com/office/drawing/2014/main" id="{28425B16-9B10-8440-9DAA-BFD8099B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639" y="4023906"/>
            <a:ext cx="9125263" cy="31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7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5D65-1698-F667-A467-6CF23EFE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0624"/>
            <a:ext cx="6468238" cy="648000"/>
          </a:xfrm>
        </p:spPr>
        <p:txBody>
          <a:bodyPr/>
          <a:lstStyle/>
          <a:p>
            <a:r>
              <a:rPr lang="en-US" sz="3000" err="1">
                <a:cs typeface="Arial"/>
              </a:rPr>
              <a:t>Grundlegende</a:t>
            </a:r>
            <a:r>
              <a:rPr lang="en-US" sz="3000">
                <a:cs typeface="Arial"/>
              </a:rPr>
              <a:t> </a:t>
            </a:r>
            <a:r>
              <a:rPr lang="en-US" sz="3000" err="1">
                <a:cs typeface="Arial"/>
              </a:rPr>
              <a:t>Aufgabenstellung</a:t>
            </a:r>
            <a:endParaRPr lang="en-US" sz="30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05DC2F-03C0-9778-A041-905DB78E4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2549" y="1110034"/>
            <a:ext cx="4240386" cy="4114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E0C62-0CA7-EBF9-0D68-BFFCFED7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CB79-35B4-0630-6A96-09B28C1D4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7CD5-6006-C238-4687-F97629AB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3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E7D0A1-8078-1F70-088A-8E8F33E4DBBE}"/>
              </a:ext>
            </a:extLst>
          </p:cNvPr>
          <p:cNvSpPr txBox="1"/>
          <p:nvPr/>
        </p:nvSpPr>
        <p:spPr>
          <a:xfrm>
            <a:off x="1056640" y="1290320"/>
            <a:ext cx="5372946" cy="11746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7000"/>
              </a:lnSpc>
              <a:buFont typeface="Calibri"/>
              <a:buChar char="-"/>
            </a:pPr>
            <a:r>
              <a:rPr lang="en-US" sz="1450">
                <a:cs typeface="Arial" panose="020B0604020202020204"/>
              </a:rPr>
              <a:t>Aufbau </a:t>
            </a:r>
            <a:r>
              <a:rPr lang="en-US" sz="1450" err="1">
                <a:cs typeface="Arial" panose="020B0604020202020204"/>
              </a:rPr>
              <a:t>eines</a:t>
            </a:r>
            <a:r>
              <a:rPr lang="en-US" sz="1450">
                <a:cs typeface="Arial" panose="020B0604020202020204"/>
              </a:rPr>
              <a:t> </a:t>
            </a:r>
            <a:r>
              <a:rPr lang="en-US" sz="1450" err="1">
                <a:cs typeface="Arial" panose="020B0604020202020204"/>
              </a:rPr>
              <a:t>Frequenzumrichters</a:t>
            </a:r>
            <a:r>
              <a:rPr lang="en-US" sz="1450">
                <a:cs typeface="Arial" panose="020B0604020202020204"/>
              </a:rPr>
              <a:t> für </a:t>
            </a:r>
            <a:r>
              <a:rPr lang="en-US" sz="1450" err="1">
                <a:cs typeface="Arial" panose="020B0604020202020204"/>
              </a:rPr>
              <a:t>Asynchronmaschinen</a:t>
            </a:r>
            <a:endParaRPr lang="en-US" sz="1450">
              <a:cs typeface="Arial" panose="020B0604020202020204"/>
            </a:endParaRPr>
          </a:p>
          <a:p>
            <a:pPr marL="285750" indent="-285750">
              <a:lnSpc>
                <a:spcPct val="97000"/>
              </a:lnSpc>
              <a:buFont typeface="Calibri"/>
              <a:buChar char="-"/>
            </a:pPr>
            <a:r>
              <a:rPr lang="en-US" sz="1450" err="1">
                <a:cs typeface="Arial" panose="020B0604020202020204"/>
              </a:rPr>
              <a:t>Einphasige</a:t>
            </a:r>
            <a:r>
              <a:rPr lang="en-US" sz="1450">
                <a:cs typeface="Arial" panose="020B0604020202020204"/>
              </a:rPr>
              <a:t> </a:t>
            </a:r>
            <a:r>
              <a:rPr lang="en-US" sz="1450" err="1">
                <a:cs typeface="Arial" panose="020B0604020202020204"/>
              </a:rPr>
              <a:t>Versorgung</a:t>
            </a:r>
            <a:r>
              <a:rPr lang="en-US" sz="1450">
                <a:cs typeface="Arial" panose="020B0604020202020204"/>
              </a:rPr>
              <a:t> 230V/16A </a:t>
            </a:r>
          </a:p>
          <a:p>
            <a:pPr marL="285750" indent="-285750">
              <a:lnSpc>
                <a:spcPct val="97000"/>
              </a:lnSpc>
              <a:buFont typeface="Calibri"/>
              <a:buChar char="-"/>
            </a:pPr>
            <a:r>
              <a:rPr lang="en-US" sz="1450" err="1">
                <a:cs typeface="Arial" panose="020B0604020202020204"/>
              </a:rPr>
              <a:t>Maximale</a:t>
            </a:r>
            <a:r>
              <a:rPr lang="en-US" sz="1450">
                <a:cs typeface="Arial" panose="020B0604020202020204"/>
              </a:rPr>
              <a:t> </a:t>
            </a:r>
            <a:r>
              <a:rPr lang="en-US" sz="1450" err="1">
                <a:cs typeface="Arial" panose="020B0604020202020204"/>
              </a:rPr>
              <a:t>Drehfeldfrequenz</a:t>
            </a:r>
            <a:r>
              <a:rPr lang="en-US" sz="1450">
                <a:cs typeface="Arial" panose="020B0604020202020204"/>
              </a:rPr>
              <a:t> 500Hz</a:t>
            </a:r>
          </a:p>
          <a:p>
            <a:pPr marL="285750" indent="-285750">
              <a:lnSpc>
                <a:spcPct val="97000"/>
              </a:lnSpc>
              <a:buFont typeface="Calibri"/>
              <a:buChar char="-"/>
            </a:pPr>
            <a:r>
              <a:rPr lang="en-US" sz="1450" err="1">
                <a:cs typeface="Arial" panose="020B0604020202020204"/>
              </a:rPr>
              <a:t>Schaltfrequenz</a:t>
            </a:r>
            <a:r>
              <a:rPr lang="en-US" sz="1450">
                <a:cs typeface="Arial" panose="020B0604020202020204"/>
              </a:rPr>
              <a:t> 10kHz</a:t>
            </a:r>
          </a:p>
          <a:p>
            <a:pPr marL="285750" indent="-285750">
              <a:lnSpc>
                <a:spcPct val="97000"/>
              </a:lnSpc>
              <a:buFont typeface="Calibri"/>
              <a:buChar char="-"/>
            </a:pPr>
            <a:r>
              <a:rPr lang="en-US" sz="1450" err="1">
                <a:cs typeface="Arial" panose="020B0604020202020204"/>
              </a:rPr>
              <a:t>Zwischenkreisvorladung</a:t>
            </a:r>
          </a:p>
        </p:txBody>
      </p:sp>
    </p:spTree>
    <p:extLst>
      <p:ext uri="{BB962C8B-B14F-4D97-AF65-F5344CB8AC3E}">
        <p14:creationId xmlns:p14="http://schemas.microsoft.com/office/powerpoint/2010/main" val="2007170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153D-DCF2-DFA2-AFFC-C4264872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 – </a:t>
            </a:r>
            <a:r>
              <a:rPr lang="en-US" err="1">
                <a:cs typeface="Arial"/>
              </a:rPr>
              <a:t>mit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FreeRTOS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xTaskCreate</a:t>
            </a:r>
            <a:r>
              <a:rPr lang="en-US">
                <a:cs typeface="Arial"/>
              </a:rPr>
              <a:t>()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602C-BFDA-3732-5CEA-B85F39F2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Mit der </a:t>
            </a:r>
            <a:r>
              <a:rPr lang="en-US" err="1">
                <a:cs typeface="Arial"/>
              </a:rPr>
              <a:t>Hilfe</a:t>
            </a:r>
            <a:r>
              <a:rPr lang="en-US">
                <a:cs typeface="Arial"/>
              </a:rPr>
              <a:t> von </a:t>
            </a:r>
            <a:r>
              <a:rPr lang="en-US" err="1">
                <a:cs typeface="Arial"/>
              </a:rPr>
              <a:t>xTaskCreate</a:t>
            </a:r>
            <a:r>
              <a:rPr lang="en-US">
                <a:cs typeface="Arial"/>
              </a:rPr>
              <a:t>() </a:t>
            </a:r>
            <a:r>
              <a:rPr lang="en-US" err="1">
                <a:cs typeface="Arial"/>
              </a:rPr>
              <a:t>kann</a:t>
            </a:r>
            <a:r>
              <a:rPr lang="en-US">
                <a:cs typeface="Arial"/>
              </a:rPr>
              <a:t> ESP32 Multitasking </a:t>
            </a:r>
            <a:r>
              <a:rPr lang="en-US" err="1">
                <a:cs typeface="Arial"/>
              </a:rPr>
              <a:t>realisieren</a:t>
            </a:r>
            <a:r>
              <a:rPr lang="en-US">
                <a:cs typeface="Arial"/>
              </a:rPr>
              <a:t>.</a:t>
            </a:r>
          </a:p>
          <a:p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375B7-EB11-804D-1D5B-BDB04011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14A33-C3F6-884A-B360-FF6F5E708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72FE-CDB8-09F7-024E-B370B594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8EC978-0B40-CF37-3185-D18E37EB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54" y="4019347"/>
            <a:ext cx="5617336" cy="9716393"/>
          </a:xfrm>
          <a:prstGeom prst="rect">
            <a:avLst/>
          </a:prstGeom>
        </p:spPr>
      </p:pic>
      <p:pic>
        <p:nvPicPr>
          <p:cNvPr id="8" name="Picture 7" descr="A computer code with numbers and symbols&#10;&#10;Description automatically generated">
            <a:extLst>
              <a:ext uri="{FF2B5EF4-FFF2-40B4-BE49-F238E27FC236}">
                <a16:creationId xmlns:a16="http://schemas.microsoft.com/office/drawing/2014/main" id="{E2053223-CBA0-CA39-E421-1AEB2B48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6" y="2142990"/>
            <a:ext cx="8068861" cy="1645270"/>
          </a:xfrm>
          <a:prstGeom prst="rect">
            <a:avLst/>
          </a:prstGeom>
        </p:spPr>
      </p:pic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F8B03AD6-7E9F-3414-827E-62CB129E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901" y="2435902"/>
            <a:ext cx="3920019" cy="41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8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7111-5575-F0FD-93DD-620A69CE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MCPWM – </a:t>
            </a:r>
            <a:r>
              <a:rPr lang="en-US" err="1">
                <a:cs typeface="Arial"/>
              </a:rPr>
              <a:t>mit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FreeRTOS</a:t>
            </a:r>
            <a:r>
              <a:rPr lang="en-US">
                <a:cs typeface="Arial"/>
              </a:rPr>
              <a:t>, Zeit </a:t>
            </a:r>
            <a:r>
              <a:rPr lang="en-US" err="1">
                <a:cs typeface="Arial"/>
              </a:rPr>
              <a:t>Einstellungen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6E5A1-9EE4-EE9A-1858-F188DF709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FreeRTOS</a:t>
            </a:r>
            <a:r>
              <a:rPr lang="en-US">
                <a:cs typeface="Arial"/>
              </a:rPr>
              <a:t>: Tick 100ms</a:t>
            </a:r>
          </a:p>
          <a:p>
            <a:r>
              <a:rPr lang="en-US">
                <a:cs typeface="Arial"/>
              </a:rPr>
              <a:t>ESP System, IWDG: 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Tick 300ms, 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Time out 10sec</a:t>
            </a:r>
          </a:p>
          <a:p>
            <a:r>
              <a:rPr lang="en-US">
                <a:cs typeface="Arial"/>
              </a:rPr>
              <a:t>ESP System, Stack: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no affinity (CPU0/1)</a:t>
            </a:r>
          </a:p>
          <a:p>
            <a:r>
              <a:rPr lang="en-US">
                <a:cs typeface="Arial"/>
              </a:rPr>
              <a:t>Partition Table: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two OTA</a:t>
            </a:r>
            <a:br>
              <a:rPr lang="en-US">
                <a:cs typeface="Arial"/>
              </a:rPr>
            </a:b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CEBF4-6B70-36A5-4B95-9D0DC43C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333E1-4414-07F5-219C-A9075172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7A12C-AAB5-9493-B0A3-F8DABEB6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mcpwm-syn-proj-settings-trim_4nj1K59i">
            <a:hlinkClick r:id="" action="ppaction://media"/>
            <a:extLst>
              <a:ext uri="{FF2B5EF4-FFF2-40B4-BE49-F238E27FC236}">
                <a16:creationId xmlns:a16="http://schemas.microsoft.com/office/drawing/2014/main" id="{E19223A2-D4F1-4312-601B-FDAF544D6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5505" y="1073047"/>
            <a:ext cx="10312008" cy="65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4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D1095-AA2B-0BE7-C0E6-E3583DB1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/>
              <a:t>Ausblick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9BBBEF-8174-65CD-B173-FBEF98DA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F470E0-4FF6-AB84-CACA-78A1F3E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ED9B6B-DE0A-97F9-B56C-42069BF0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32</a:t>
            </a:fld>
            <a:endParaRPr lang="de-DE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520A06B-A7B2-8F2B-BB9B-01523EF37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481680"/>
              </p:ext>
            </p:extLst>
          </p:nvPr>
        </p:nvGraphicFramePr>
        <p:xfrm>
          <a:off x="371473" y="970675"/>
          <a:ext cx="11449050" cy="455144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724525">
                  <a:extLst>
                    <a:ext uri="{9D8B030D-6E8A-4147-A177-3AD203B41FA5}">
                      <a16:colId xmlns:a16="http://schemas.microsoft.com/office/drawing/2014/main" val="3276921518"/>
                    </a:ext>
                  </a:extLst>
                </a:gridCol>
                <a:gridCol w="5724525">
                  <a:extLst>
                    <a:ext uri="{9D8B030D-6E8A-4147-A177-3AD203B41FA5}">
                      <a16:colId xmlns:a16="http://schemas.microsoft.com/office/drawing/2014/main" val="754009294"/>
                    </a:ext>
                  </a:extLst>
                </a:gridCol>
              </a:tblGrid>
              <a:tr h="732617">
                <a:tc>
                  <a:txBody>
                    <a:bodyPr/>
                    <a:lstStyle/>
                    <a:p>
                      <a:r>
                        <a:rPr lang="de-DE" sz="2400"/>
                        <a:t>getestet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Nicht getestet bzw. implementiert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16789"/>
                  </a:ext>
                </a:extLst>
              </a:tr>
              <a:tr h="38188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sz="2400"/>
                        <a:t>Sensorik Messung</a:t>
                      </a:r>
                    </a:p>
                    <a:p>
                      <a:pPr marL="0" indent="0">
                        <a:buNone/>
                      </a:pPr>
                      <a:r>
                        <a:rPr lang="de-DE" sz="2400"/>
                        <a:t>Ansteuerung mit dem Umrichter</a:t>
                      </a:r>
                    </a:p>
                    <a:p>
                      <a:pPr marL="0" indent="0">
                        <a:buNone/>
                      </a:pPr>
                      <a:r>
                        <a:rPr lang="de-DE" sz="2400"/>
                        <a:t>Anzeige über LED</a:t>
                      </a:r>
                    </a:p>
                    <a:p>
                      <a:pPr marL="0" indent="0">
                        <a:buNone/>
                      </a:pPr>
                      <a:r>
                        <a:rPr lang="de-DE" sz="2400"/>
                        <a:t>Relayansteuerung</a:t>
                      </a:r>
                    </a:p>
                    <a:p>
                      <a:pPr marL="0" indent="0">
                        <a:buNone/>
                      </a:pPr>
                      <a:r>
                        <a:rPr lang="de-DE" sz="2400"/>
                        <a:t>Lüftersteuerung</a:t>
                      </a:r>
                    </a:p>
                    <a:p>
                      <a:pPr marL="0" indent="0">
                        <a:buNone/>
                      </a:pPr>
                      <a:r>
                        <a:rPr lang="de-DE" sz="2400"/>
                        <a:t>State Machine</a:t>
                      </a:r>
                    </a:p>
                    <a:p>
                      <a:endParaRPr lang="de-DE" sz="24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Pre Charge</a:t>
                      </a:r>
                    </a:p>
                    <a:p>
                      <a:r>
                        <a:rPr lang="de-DE" sz="2400"/>
                        <a:t>Fehlererkennung</a:t>
                      </a:r>
                    </a:p>
                    <a:p>
                      <a:r>
                        <a:rPr lang="de-DE" sz="2400"/>
                        <a:t>Zusammenspiel mit allen Softwarekomponenten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451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D3DFA-7892-7F93-F37F-A28D6275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/>
              <a:t>Weiterführende Links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4FA170-4FF0-B879-663B-771C0E68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A29619-329E-AD51-2DAE-61F76979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62EE33-A55F-5B86-156D-5A5A7E6F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33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351867-E6C5-E5F1-092A-C5173A7F5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3" y="914400"/>
            <a:ext cx="9293521" cy="4918121"/>
          </a:xfrm>
        </p:spPr>
        <p:txBody>
          <a:bodyPr/>
          <a:lstStyle/>
          <a:p>
            <a:pPr marL="0" indent="0">
              <a:buNone/>
            </a:pPr>
            <a:r>
              <a:rPr lang="de-DE" b="1" u="sng" err="1"/>
              <a:t>TwoWire</a:t>
            </a:r>
            <a:r>
              <a:rPr lang="de-DE" b="1" u="sng"/>
              <a:t> - Bibliothek</a:t>
            </a:r>
          </a:p>
          <a:p>
            <a:r>
              <a:rPr lang="de-DE"/>
              <a:t>https://www.arduino.cc/reference/en/language/functions/communication/wire/</a:t>
            </a:r>
          </a:p>
          <a:p>
            <a:endParaRPr lang="de-DE"/>
          </a:p>
          <a:p>
            <a:pPr marL="0" indent="0">
              <a:buNone/>
            </a:pPr>
            <a:r>
              <a:rPr lang="de-DE" b="1" u="sng"/>
              <a:t>Simple - FOC</a:t>
            </a:r>
          </a:p>
          <a:p>
            <a:r>
              <a:rPr lang="de-DE"/>
              <a:t>https://simplefoc.com/</a:t>
            </a:r>
          </a:p>
          <a:p>
            <a:r>
              <a:rPr lang="de-DE"/>
              <a:t>https://github.com/simplefoc/Arduino-SimpleFOCShield</a:t>
            </a:r>
          </a:p>
          <a:p>
            <a:endParaRPr lang="de-DE"/>
          </a:p>
          <a:p>
            <a:pPr marL="0" indent="0">
              <a:buNone/>
            </a:pPr>
            <a:r>
              <a:rPr lang="de-DE" b="1" u="sng" err="1"/>
              <a:t>DallasTemperature</a:t>
            </a:r>
            <a:endParaRPr lang="de-DE" b="1" u="sng"/>
          </a:p>
          <a:p>
            <a:r>
              <a:rPr lang="de-DE"/>
              <a:t>https://github.com/milesburton/Arduino-Temperature-Control-Library</a:t>
            </a:r>
          </a:p>
          <a:p>
            <a:endParaRPr lang="de-DE"/>
          </a:p>
          <a:p>
            <a:pPr marL="0" indent="0">
              <a:buNone/>
            </a:pPr>
            <a:r>
              <a:rPr lang="de-DE" b="1" u="sng"/>
              <a:t>Adafruit Display</a:t>
            </a:r>
          </a:p>
          <a:p>
            <a:r>
              <a:rPr lang="de-DE"/>
              <a:t>https://github.com/adafruit/Adafruit_SSD1306</a:t>
            </a:r>
          </a:p>
          <a:p>
            <a:r>
              <a:rPr lang="de-DE">
                <a:hlinkClick r:id="rId2"/>
              </a:rPr>
              <a:t>https://github.com/adafruit/Adafruit-GFX-Library</a:t>
            </a:r>
            <a:endParaRPr lang="de-DE"/>
          </a:p>
          <a:p>
            <a:endParaRPr lang="de-DE"/>
          </a:p>
          <a:p>
            <a:endParaRPr lang="de-DE" u="sng"/>
          </a:p>
          <a:p>
            <a:pPr marL="0" indent="0">
              <a:buNone/>
            </a:pPr>
            <a:r>
              <a:rPr lang="de-DE" sz="1800" b="1" u="sng"/>
              <a:t>Unser </a:t>
            </a:r>
            <a:r>
              <a:rPr lang="de-DE" sz="1800" b="1" u="sng" err="1"/>
              <a:t>Github</a:t>
            </a:r>
            <a:endParaRPr lang="de-DE" sz="1800" b="1" u="sng"/>
          </a:p>
          <a:p>
            <a:r>
              <a:rPr lang="de-DE" sz="1800"/>
              <a:t>https://github.com/Eg0st/MecProInverter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23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3B637-8780-79CB-67FA-9BE8CC60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29EF-5E2C-2F08-5071-93AA571E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err="1">
                <a:cs typeface="Arial"/>
              </a:rPr>
              <a:t>Lösungsansatz</a:t>
            </a:r>
            <a:endParaRPr lang="en-US" sz="3000">
              <a:cs typeface="Arial"/>
            </a:endParaRPr>
          </a:p>
        </p:txBody>
      </p:sp>
      <p:pic>
        <p:nvPicPr>
          <p:cNvPr id="7" name="Content Placeholder 6" descr="A diagram of a computer&#10;&#10;Description automatically generated">
            <a:extLst>
              <a:ext uri="{FF2B5EF4-FFF2-40B4-BE49-F238E27FC236}">
                <a16:creationId xmlns:a16="http://schemas.microsoft.com/office/drawing/2014/main" id="{D49AEA45-E565-1FC7-4672-11F5B7AF6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640" y="1340276"/>
            <a:ext cx="7665084" cy="44163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586F2-52F5-D5D8-F83D-B35839E0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7AF56-EA9D-17F0-AE43-AE5D9008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19059-6302-8154-E620-11C1299F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81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08F8C5C-B901-FD52-7AD1-02350661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35385"/>
            <a:ext cx="11449051" cy="893339"/>
          </a:xfrm>
        </p:spPr>
        <p:txBody>
          <a:bodyPr/>
          <a:lstStyle/>
          <a:p>
            <a:r>
              <a:rPr lang="en-US" err="1">
                <a:cs typeface="Arial"/>
              </a:rPr>
              <a:t>Temperaturmanagement</a:t>
            </a:r>
            <a:r>
              <a:rPr lang="en-US">
                <a:cs typeface="Arial"/>
              </a:rPr>
              <a:t>  - Passive </a:t>
            </a:r>
            <a:r>
              <a:rPr lang="en-US" err="1">
                <a:cs typeface="Arial"/>
              </a:rPr>
              <a:t>Wärmeableitung</a:t>
            </a:r>
            <a:endParaRPr lang="en-US" err="1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ED253FA-2DB8-7E2E-0BD7-5E6E97B4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3400" y="6567960"/>
            <a:ext cx="3932238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850BE8C-EAD0-2F06-DD1F-E2CFE71E5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3400" y="6347798"/>
            <a:ext cx="3932238" cy="2272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PROJEKT MECHATRONIK - FREQUENZUMRICHTER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E34894-C093-E010-40F0-2BA6B62A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9307" y="6567960"/>
            <a:ext cx="1281217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A13361CF-9A47-4C8C-A01E-566DC0626ACC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8FBC9B-8CFF-5B35-2C51-1AD59837E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2348"/>
              </p:ext>
            </p:extLst>
          </p:nvPr>
        </p:nvGraphicFramePr>
        <p:xfrm>
          <a:off x="6072178" y="1460335"/>
          <a:ext cx="5727700" cy="43933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40200">
                  <a:extLst>
                    <a:ext uri="{9D8B030D-6E8A-4147-A177-3AD203B41FA5}">
                      <a16:colId xmlns:a16="http://schemas.microsoft.com/office/drawing/2014/main" val="356865042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4485508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59650185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𝐼𝐹𝑊</a:t>
                      </a: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Strom im Vorwärtsbetrieb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𝐴𝑃h𝑎𝑠𝑒</a:t>
                      </a: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879383"/>
                  </a:ext>
                </a:extLst>
              </a:tr>
              <a:tr h="385953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𝑉𝐹</a:t>
                      </a: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Spannungsabfall im Vorwärtsbetrieb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𝑉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7045"/>
                  </a:ext>
                </a:extLst>
              </a:tr>
              <a:tr h="397002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𝑃𝑉=16𝐴∗1,7𝑉</a:t>
                      </a: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Verlustleistung im Vorwärtsbetrieb pro Phase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27,2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𝑊𝑃h𝑎𝑠𝑒</a:t>
                      </a: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616061"/>
                  </a:ext>
                </a:extLst>
              </a:tr>
              <a:tr h="385953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𝑃𝑡𝑜𝑡01</a:t>
                      </a: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Verlustleistung aktiv Vorwärtsbetrieb 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81,6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𝑊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015417"/>
                  </a:ext>
                </a:extLst>
              </a:tr>
              <a:tr h="40297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𝐼𝐺𝐵𝑇𝐸𝑜𝑓𝑓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Energieverluste beim Abschalten 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𝜇𝐽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719550"/>
                  </a:ext>
                </a:extLst>
              </a:tr>
              <a:tr h="42964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𝐼𝐺𝐵𝑇𝐸𝑜𝑛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Energieverluste beim Einschalten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𝜇𝐽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251745"/>
                  </a:ext>
                </a:extLst>
              </a:tr>
              <a:tr h="42964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𝐹𝑃𝑊𝑀</a:t>
                      </a: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Schaltfrequenz im Normalbetrieb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𝐾𝐻𝑧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95925"/>
                  </a:ext>
                </a:extLst>
              </a:tr>
              <a:tr h="45681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𝑃𝑆𝑊=𝐼𝐺𝐵𝑇𝐸𝑜𝑓𝑓+𝐼𝐺𝐵𝑇𝐸𝑜𝑛∗𝐹𝑃𝑊𝑀</a:t>
                      </a: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Verlustleistung durch Umschaltvorgägne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𝑊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76440"/>
                  </a:ext>
                </a:extLst>
              </a:tr>
              <a:tr h="42964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𝑃𝑡𝑜𝑡=𝑃𝑡𝑜𝑡01+𝑃𝑆𝑊</a:t>
                      </a: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Verlustleistung Gesamt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𝟏𝟎𝟑,𝟖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𝑾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772599"/>
                  </a:ext>
                </a:extLst>
              </a:tr>
              <a:tr h="42964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𝑃𝑆𝐹≈</a:t>
                      </a: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(</a:t>
                      </a: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𝑃𝑡𝑜𝑡+𝑃𝑡𝑜𝑡</a:t>
                      </a: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+</a:t>
                      </a: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PGR</a:t>
                      </a: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)</a:t>
                      </a:r>
                      <a:r>
                        <a:rPr lang="en-US" sz="11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∗</a:t>
                      </a: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1,1</a:t>
                      </a:r>
                      <a:endParaRPr lang="en-US" sz="1100" b="1" i="0" u="none" strike="noStrike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b="1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Verlustleistung mit Sicherheitsfaktor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𝟏𝟐𝟎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i="0" u="none" strike="noStrike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𝑾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6C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88812"/>
                  </a:ext>
                </a:extLst>
              </a:tr>
            </a:tbl>
          </a:graphicData>
        </a:graphic>
      </p:graphicFrame>
      <p:pic>
        <p:nvPicPr>
          <p:cNvPr id="7" name="Content Placeholder 6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C645D645-965D-2DE0-8B68-F894ACCE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6" y="1459154"/>
            <a:ext cx="5105164" cy="40667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0B788-69E1-D2DB-B66F-92EF73CA90A0}"/>
              </a:ext>
            </a:extLst>
          </p:cNvPr>
          <p:cNvSpPr>
            <a:spLocks/>
          </p:cNvSpPr>
          <p:nvPr/>
        </p:nvSpPr>
        <p:spPr>
          <a:xfrm>
            <a:off x="10188375" y="5931651"/>
            <a:ext cx="1142597" cy="192630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fld id="{A13361CF-9A47-4C8C-A01E-566DC0626ACC}" type="slidenum">
              <a:rPr lang="de-DE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13816"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52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B81E-E813-EB8A-87A5-38B7E2AC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Temperaturmanagement</a:t>
            </a:r>
            <a:r>
              <a:rPr lang="en-US">
                <a:cs typeface="Arial"/>
              </a:rPr>
              <a:t> – Passive </a:t>
            </a:r>
            <a:r>
              <a:rPr lang="en-US" err="1">
                <a:cs typeface="Arial"/>
              </a:rPr>
              <a:t>Wärmeableitung</a:t>
            </a:r>
            <a:br>
              <a:rPr lang="en-US">
                <a:cs typeface="Arial"/>
              </a:rPr>
            </a:br>
            <a:endParaRPr lang="en-US">
              <a:cs typeface="Arial"/>
            </a:endParaRPr>
          </a:p>
        </p:txBody>
      </p:sp>
      <p:pic>
        <p:nvPicPr>
          <p:cNvPr id="7" name="Content Placeholder 6" descr="A diagram of a rectangular object with a rectangular object with a rectangular object with a rectangular object with a rectangular object with a rectangular object with a rectangular object with a rectangular object with a rectangular object with&#10;&#10;Description automatically generated">
            <a:extLst>
              <a:ext uri="{FF2B5EF4-FFF2-40B4-BE49-F238E27FC236}">
                <a16:creationId xmlns:a16="http://schemas.microsoft.com/office/drawing/2014/main" id="{5E5E0D6E-3F8C-7BEC-C1AC-F0691816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971" y="1496025"/>
            <a:ext cx="10106764" cy="466512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CC97F-A98F-3315-87B8-4C4C6271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1E1EE-D1F9-D8A4-FA62-67B1E7F85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7C5B7-48EF-914A-550A-3FE7D093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33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5D8E-E899-D2B3-206F-DA7A9E46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Temperaturmanagement</a:t>
            </a:r>
            <a:r>
              <a:rPr lang="en-US">
                <a:cs typeface="Arial"/>
              </a:rPr>
              <a:t> – </a:t>
            </a:r>
            <a:r>
              <a:rPr lang="en-US" err="1">
                <a:cs typeface="Arial"/>
              </a:rPr>
              <a:t>aktive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Wärmeableitung</a:t>
            </a:r>
            <a:endParaRPr lang="en-US"/>
          </a:p>
        </p:txBody>
      </p:sp>
      <p:pic>
        <p:nvPicPr>
          <p:cNvPr id="7" name="Content Placeholder 6" descr="A graph on a white background&#10;&#10;Description automatically generated">
            <a:extLst>
              <a:ext uri="{FF2B5EF4-FFF2-40B4-BE49-F238E27FC236}">
                <a16:creationId xmlns:a16="http://schemas.microsoft.com/office/drawing/2014/main" id="{8A2421D9-024B-2689-2813-C3A43C8D4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475" y="1705128"/>
            <a:ext cx="11449049" cy="41731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6DD4A-B4AA-78E5-E663-B7AA3C29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2F31D-620B-7CBE-A966-64F4680D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3B1E3-CDBD-B77F-3026-F39D3ED2B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8" name="Picture 7" descr="A black background with red lines&#10;&#10;Description automatically generated">
            <a:extLst>
              <a:ext uri="{FF2B5EF4-FFF2-40B4-BE49-F238E27FC236}">
                <a16:creationId xmlns:a16="http://schemas.microsoft.com/office/drawing/2014/main" id="{E13A694B-770C-170F-1E7E-B3C76A034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263" y="3512804"/>
            <a:ext cx="1611592" cy="16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4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2419-9A3A-94F5-F2F7-3493C4A6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Auswahl</a:t>
            </a:r>
            <a:r>
              <a:rPr lang="en-US">
                <a:cs typeface="Arial"/>
              </a:rPr>
              <a:t> - </a:t>
            </a:r>
            <a:r>
              <a:rPr lang="en-US" err="1">
                <a:cs typeface="Arial"/>
              </a:rPr>
              <a:t>Lüfter</a:t>
            </a:r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A2A1148-840D-CD33-57F5-C2054DE70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881131"/>
              </p:ext>
            </p:extLst>
          </p:nvPr>
        </p:nvGraphicFramePr>
        <p:xfrm>
          <a:off x="371475" y="1458913"/>
          <a:ext cx="11449045" cy="4269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549">
                  <a:extLst>
                    <a:ext uri="{9D8B030D-6E8A-4147-A177-3AD203B41FA5}">
                      <a16:colId xmlns:a16="http://schemas.microsoft.com/office/drawing/2014/main" val="782267635"/>
                    </a:ext>
                  </a:extLst>
                </a:gridCol>
                <a:gridCol w="1503549">
                  <a:extLst>
                    <a:ext uri="{9D8B030D-6E8A-4147-A177-3AD203B41FA5}">
                      <a16:colId xmlns:a16="http://schemas.microsoft.com/office/drawing/2014/main" val="2512764379"/>
                    </a:ext>
                  </a:extLst>
                </a:gridCol>
                <a:gridCol w="1503549">
                  <a:extLst>
                    <a:ext uri="{9D8B030D-6E8A-4147-A177-3AD203B41FA5}">
                      <a16:colId xmlns:a16="http://schemas.microsoft.com/office/drawing/2014/main" val="2422028448"/>
                    </a:ext>
                  </a:extLst>
                </a:gridCol>
                <a:gridCol w="1503549">
                  <a:extLst>
                    <a:ext uri="{9D8B030D-6E8A-4147-A177-3AD203B41FA5}">
                      <a16:colId xmlns:a16="http://schemas.microsoft.com/office/drawing/2014/main" val="1892036215"/>
                    </a:ext>
                  </a:extLst>
                </a:gridCol>
                <a:gridCol w="1503549">
                  <a:extLst>
                    <a:ext uri="{9D8B030D-6E8A-4147-A177-3AD203B41FA5}">
                      <a16:colId xmlns:a16="http://schemas.microsoft.com/office/drawing/2014/main" val="3872137129"/>
                    </a:ext>
                  </a:extLst>
                </a:gridCol>
                <a:gridCol w="1200081">
                  <a:extLst>
                    <a:ext uri="{9D8B030D-6E8A-4147-A177-3AD203B41FA5}">
                      <a16:colId xmlns:a16="http://schemas.microsoft.com/office/drawing/2014/main" val="182982236"/>
                    </a:ext>
                  </a:extLst>
                </a:gridCol>
                <a:gridCol w="1200081">
                  <a:extLst>
                    <a:ext uri="{9D8B030D-6E8A-4147-A177-3AD203B41FA5}">
                      <a16:colId xmlns:a16="http://schemas.microsoft.com/office/drawing/2014/main" val="1778448234"/>
                    </a:ext>
                  </a:extLst>
                </a:gridCol>
                <a:gridCol w="1531138">
                  <a:extLst>
                    <a:ext uri="{9D8B030D-6E8A-4147-A177-3AD203B41FA5}">
                      <a16:colId xmlns:a16="http://schemas.microsoft.com/office/drawing/2014/main" val="3693505303"/>
                    </a:ext>
                  </a:extLst>
                </a:gridCol>
              </a:tblGrid>
              <a:tr h="440055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V_s [V]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dV</a:t>
                      </a: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[m³/h]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L[mm ]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B[mm]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A[m²]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V_s [m/s]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-20%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V_d</a:t>
                      </a: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[m/s]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562591"/>
                  </a:ext>
                </a:extLst>
              </a:tr>
              <a:tr h="859536"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13,93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0,0016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2,4184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0,48368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1,93472222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638330"/>
                  </a:ext>
                </a:extLst>
              </a:tr>
              <a:tr h="859536"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67,15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0,008464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2,20378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0,44076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1,76302247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457327"/>
                  </a:ext>
                </a:extLst>
              </a:tr>
              <a:tr h="859536"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87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0,008464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2,85523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0,57105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2,28418399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365012"/>
                  </a:ext>
                </a:extLst>
              </a:tr>
              <a:tr h="810490"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76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0,0064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3,29861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0,65972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2,63888889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632998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12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0,0025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0,4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1,6</a:t>
                      </a:r>
                      <a:endParaRPr lang="de-DE"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2700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5CBAA-2AB1-D8F5-86A3-B940065B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BCF26-806B-B7A6-DF47-5BCB8E66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1E937-10B4-5DCA-BC01-D238DBD6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3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AFAB-B038-B0EB-7736-32B46416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Gehäusekonstruktion</a:t>
            </a:r>
            <a:br>
              <a:rPr lang="en-US">
                <a:cs typeface="Arial"/>
              </a:rPr>
            </a:br>
            <a:r>
              <a:rPr lang="en-US" err="1">
                <a:cs typeface="Arial"/>
              </a:rPr>
              <a:t>Lüfter</a:t>
            </a:r>
            <a:r>
              <a:rPr lang="en-US">
                <a:cs typeface="Arial"/>
              </a:rPr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264C4-6AA6-BD8D-B4AD-916F3542C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18.01.2024 / Lukas Jansen, Martin Sölkner, Fabian Hofmann, Yu Hsuan Cheng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1E890-2E1A-82FF-E036-96B65CA4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 MECHATRONIK - FREQUENZUMRICHTER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91492-CED2-BBA7-7483-48D067C1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61CF-9A47-4C8C-A01E-566DC0626ACC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0" name="Content Placeholder 9" descr="A blue object with holes&#10;&#10;Description automatically generated">
            <a:extLst>
              <a:ext uri="{FF2B5EF4-FFF2-40B4-BE49-F238E27FC236}">
                <a16:creationId xmlns:a16="http://schemas.microsoft.com/office/drawing/2014/main" id="{91F643C8-A11E-E541-1676-ECAD29627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4189" y="1367429"/>
            <a:ext cx="3779694" cy="4481688"/>
          </a:xfrm>
        </p:spPr>
      </p:pic>
      <p:pic>
        <p:nvPicPr>
          <p:cNvPr id="11" name="Picture 10" descr="A blue object with holes&#10;&#10;Description automatically generated">
            <a:extLst>
              <a:ext uri="{FF2B5EF4-FFF2-40B4-BE49-F238E27FC236}">
                <a16:creationId xmlns:a16="http://schemas.microsoft.com/office/drawing/2014/main" id="{9A2510A1-16DE-4AB3-94B6-548B7DC4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03" y="1315156"/>
            <a:ext cx="5384439" cy="45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6792"/>
      </p:ext>
    </p:extLst>
  </p:cSld>
  <p:clrMapOvr>
    <a:masterClrMapping/>
  </p:clrMapOvr>
</p:sld>
</file>

<file path=ppt/theme/theme1.xml><?xml version="1.0" encoding="utf-8"?>
<a:theme xmlns:a="http://schemas.openxmlformats.org/drawingml/2006/main" name="Hochschule München">
  <a:themeElements>
    <a:clrScheme name="Benutzerdefiniert 1">
      <a:dk1>
        <a:sysClr val="windowText" lastClr="000000"/>
      </a:dk1>
      <a:lt1>
        <a:sysClr val="window" lastClr="FFFFFF"/>
      </a:lt1>
      <a:dk2>
        <a:srgbClr val="6E6E6E"/>
      </a:dk2>
      <a:lt2>
        <a:srgbClr val="F0F0F0"/>
      </a:lt2>
      <a:accent1>
        <a:srgbClr val="FC5555"/>
      </a:accent1>
      <a:accent2>
        <a:srgbClr val="4AD386"/>
      </a:accent2>
      <a:accent3>
        <a:srgbClr val="FFFF00"/>
      </a:accent3>
      <a:accent4>
        <a:srgbClr val="3E46D9"/>
      </a:accent4>
      <a:accent5>
        <a:srgbClr val="6E6E6E"/>
      </a:accent5>
      <a:accent6>
        <a:srgbClr val="C6C6C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lnSpc>
            <a:spcPct val="97000"/>
          </a:lnSpc>
          <a:defRPr sz="145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7000"/>
          </a:lnSpc>
          <a:defRPr sz="145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M_PowerPoint_16x9.potx" id="{17A43307-8D64-A74B-B1B9-CF058DC06CA8}" vid="{787273A3-2A10-AC4E-9D04-382D8A235F7B}"/>
    </a:ext>
  </a:extLst>
</a:theme>
</file>

<file path=ppt/theme/theme2.xml><?xml version="1.0" encoding="utf-8"?>
<a:theme xmlns:a="http://schemas.openxmlformats.org/drawingml/2006/main" name="Office">
  <a:themeElements>
    <a:clrScheme name="Benutzerdefiniert 1">
      <a:dk1>
        <a:sysClr val="windowText" lastClr="000000"/>
      </a:dk1>
      <a:lt1>
        <a:sysClr val="window" lastClr="FFFFFF"/>
      </a:lt1>
      <a:dk2>
        <a:srgbClr val="6E6E6E"/>
      </a:dk2>
      <a:lt2>
        <a:srgbClr val="F0F0F0"/>
      </a:lt2>
      <a:accent1>
        <a:srgbClr val="FC5555"/>
      </a:accent1>
      <a:accent2>
        <a:srgbClr val="4AD386"/>
      </a:accent2>
      <a:accent3>
        <a:srgbClr val="FFFF00"/>
      </a:accent3>
      <a:accent4>
        <a:srgbClr val="3E46D9"/>
      </a:accent4>
      <a:accent5>
        <a:srgbClr val="6E6E6E"/>
      </a:accent5>
      <a:accent6>
        <a:srgbClr val="C6C6C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1">
      <a:dk1>
        <a:sysClr val="windowText" lastClr="000000"/>
      </a:dk1>
      <a:lt1>
        <a:sysClr val="window" lastClr="FFFFFF"/>
      </a:lt1>
      <a:dk2>
        <a:srgbClr val="6E6E6E"/>
      </a:dk2>
      <a:lt2>
        <a:srgbClr val="F0F0F0"/>
      </a:lt2>
      <a:accent1>
        <a:srgbClr val="FC5555"/>
      </a:accent1>
      <a:accent2>
        <a:srgbClr val="4AD386"/>
      </a:accent2>
      <a:accent3>
        <a:srgbClr val="FFFF00"/>
      </a:accent3>
      <a:accent4>
        <a:srgbClr val="3E46D9"/>
      </a:accent4>
      <a:accent5>
        <a:srgbClr val="6E6E6E"/>
      </a:accent5>
      <a:accent6>
        <a:srgbClr val="C6C6C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HM_PowerPoint_16x9</Template>
  <Application>Microsoft Office PowerPoint</Application>
  <PresentationFormat>Breitbild</PresentationFormat>
  <Slides>33</Slides>
  <Notes>11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Hochschule München</vt:lpstr>
      <vt:lpstr>PROJEKT MECHATRONIK FREQUENZUMRICHTER    18.01.2024 Martin Sölkner Yu-Husan Fabian Hofmann Lukas Jansen</vt:lpstr>
      <vt:lpstr>Gliederung</vt:lpstr>
      <vt:lpstr>Grundlegende Aufgabenstellung</vt:lpstr>
      <vt:lpstr>Lösungsansatz</vt:lpstr>
      <vt:lpstr>Temperaturmanagement  - Passive Wärmeableitung</vt:lpstr>
      <vt:lpstr>Temperaturmanagement – Passive Wärmeableitung </vt:lpstr>
      <vt:lpstr>Temperaturmanagement – aktive Wärmeableitung</vt:lpstr>
      <vt:lpstr>Auswahl - Lüfter</vt:lpstr>
      <vt:lpstr>Gehäusekonstruktion Lüfter </vt:lpstr>
      <vt:lpstr>Gehäusekonstruktion Lüfter</vt:lpstr>
      <vt:lpstr>Gehäusekonstruktion Schutzkappe</vt:lpstr>
      <vt:lpstr>Gehäusekonstruktion Taster</vt:lpstr>
      <vt:lpstr>Gehäuse Montiert </vt:lpstr>
      <vt:lpstr>Elektronik - Algemein</vt:lpstr>
      <vt:lpstr>Funktionen </vt:lpstr>
      <vt:lpstr>Aufbau</vt:lpstr>
      <vt:lpstr>Test Aufbau</vt:lpstr>
      <vt:lpstr>Testergebnisse</vt:lpstr>
      <vt:lpstr>Struktur des Programms</vt:lpstr>
      <vt:lpstr>Aufbau der State Machine</vt:lpstr>
      <vt:lpstr>Programmierung der Sensorik</vt:lpstr>
      <vt:lpstr>Erzeugung des PWM-Signals</vt:lpstr>
      <vt:lpstr>MCPWM</vt:lpstr>
      <vt:lpstr>MCPWM – Timer Sync </vt:lpstr>
      <vt:lpstr>MCPWM – Timer einstellen</vt:lpstr>
      <vt:lpstr>MCPWM – Timer einstellen, Einschränkung</vt:lpstr>
      <vt:lpstr>MCPWM – Timer einstellen, Einschränkung</vt:lpstr>
      <vt:lpstr>MCPWM – Comparators &amp; Generators &amp; Dead Time</vt:lpstr>
      <vt:lpstr>MCPWM – Callback</vt:lpstr>
      <vt:lpstr>MCPWM – mit FreeRTOS, xTaskCreate() </vt:lpstr>
      <vt:lpstr>MCPWM – mit FreeRTOS, Zeit Einstellungen</vt:lpstr>
      <vt:lpstr>Ausblick</vt:lpstr>
      <vt:lpstr>Weiterführende Links</vt:lpstr>
    </vt:vector>
  </TitlesOfParts>
  <Company>Hochschule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 Unterüberschrift  Datum/Autor</dc:title>
  <dc:creator>Soelkner Martin (IFAG ATV BP D PD CV)</dc:creator>
  <cp:revision>4</cp:revision>
  <dcterms:created xsi:type="dcterms:W3CDTF">2023-11-26T09:43:24Z</dcterms:created>
  <dcterms:modified xsi:type="dcterms:W3CDTF">2024-01-23T17:54:12Z</dcterms:modified>
</cp:coreProperties>
</file>